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2" r:id="rId3"/>
    <p:sldId id="257" r:id="rId4"/>
    <p:sldId id="258"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12/30/2020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341D2AC3-6A0B-4169-B1EA-E3AE8B351BDD}"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DD4B9363-8B87-41B7-9F8E-64519CBB8F34}"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a-IR"/>
              <a:t>برای ویرایش نسخه اصلی سبک عنوان کلیک کنید</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EAEF5746-5284-4951-9F37-7AE924EDBCB7}"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02398B29-7265-4A65-A2A4-6703C057B7C1}"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a-IR"/>
              <a:t>برای ویرایش نسخه اصلی سبک عنوان کلیک کنید</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28FBA082-94DF-4C4B-A041-6624924AB0A8}"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a-IR"/>
              <a:t>برای ویرایش نسخه اصلی سبک عنوان کلیک کنید</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B27686C4-3AB5-4E0C-86CA-FB108C350AA9}"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a-IR"/>
              <a:t>برای ویرایش نسخه اصلی سبک عنوان کلیک کنید</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a-IR"/>
              <a:t>برای ویرایش نسخه اصلی سبک عنوان کلیک کنید</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0F7F47CF-67C9-420C-80A5-E2069FF0C2DF}"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a-IR"/>
              <a:t>برای ویرایش نسخه اصلی سبک عنوان کلیک کنید</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Content Placeholder 3"/>
          <p:cNvSpPr>
            <a:spLocks noGrp="1"/>
          </p:cNvSpPr>
          <p:nvPr>
            <p:ph sz="quarter" idx="13"/>
          </p:nvPr>
        </p:nvSpPr>
        <p:spPr>
          <a:xfrm>
            <a:off x="685802" y="2861733"/>
            <a:ext cx="5088712" cy="2512852"/>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3" name="Content Placeholder 5"/>
          <p:cNvSpPr>
            <a:spLocks noGrp="1"/>
          </p:cNvSpPr>
          <p:nvPr>
            <p:ph sz="quarter" idx="14"/>
          </p:nvPr>
        </p:nvSpPr>
        <p:spPr>
          <a:xfrm>
            <a:off x="5993969" y="2861733"/>
            <a:ext cx="5088713" cy="2512852"/>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a-IR"/>
              <a:t>برای ویرایش نسخه اصلی سبک عنوان کلیک کنید</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50C3BFE2-83B7-4B0A-B9D3-AB28331082B3}"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12EF78E3-FDA3-4D28-AAA2-0B81F349A39D}"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12/30/2020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hyperlink" Target="https://en.m.wikipedia.org/wiki/Calories" TargetMode="Externa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hyperlink" Target="https://en.m.wikipedia.org/wiki/MyPlate" TargetMode="External" /><Relationship Id="rId2" Type="http://schemas.openxmlformats.org/officeDocument/2006/relationships/hyperlink" Target="https://en.m.wikipedia.org/wiki/MyPyramid"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openxmlformats.org/officeDocument/2006/relationships/hyperlink" Target="https://en.m.wikipedia.org/wiki/Flower" TargetMode="External" /><Relationship Id="rId13" Type="http://schemas.openxmlformats.org/officeDocument/2006/relationships/hyperlink" Target="https://en.m.wikipedia.org/wiki/Iron" TargetMode="External" /><Relationship Id="rId3" Type="http://schemas.openxmlformats.org/officeDocument/2006/relationships/hyperlink" Target="https://en.m.wikipedia.org/wiki/Nut_(fruit)" TargetMode="External" /><Relationship Id="rId7" Type="http://schemas.openxmlformats.org/officeDocument/2006/relationships/hyperlink" Target="https://en.m.wikipedia.org/wiki/Root" TargetMode="External" /><Relationship Id="rId12" Type="http://schemas.openxmlformats.org/officeDocument/2006/relationships/hyperlink" Target="https://en.m.wikipedia.org/wiki/Vitamin_C" TargetMode="External" /><Relationship Id="rId2" Type="http://schemas.openxmlformats.org/officeDocument/2006/relationships/hyperlink" Target="https://en.m.wikipedia.org/wiki/Vegetable" TargetMode="External" /><Relationship Id="rId16" Type="http://schemas.openxmlformats.org/officeDocument/2006/relationships/hyperlink" Target="https://en.m.wikipedia.org/wiki/Calorie" TargetMode="External" /><Relationship Id="rId1" Type="http://schemas.openxmlformats.org/officeDocument/2006/relationships/slideLayout" Target="../slideLayouts/slideLayout2.xml" /><Relationship Id="rId6" Type="http://schemas.openxmlformats.org/officeDocument/2006/relationships/hyperlink" Target="https://en.m.wikipedia.org/wiki/Plant_stem" TargetMode="External" /><Relationship Id="rId11" Type="http://schemas.openxmlformats.org/officeDocument/2006/relationships/hyperlink" Target="https://en.m.wikipedia.org/wiki/Vitamin_A" TargetMode="External" /><Relationship Id="rId5" Type="http://schemas.openxmlformats.org/officeDocument/2006/relationships/hyperlink" Target="https://en.m.wikipedia.org/wiki/Herb" TargetMode="External" /><Relationship Id="rId15" Type="http://schemas.openxmlformats.org/officeDocument/2006/relationships/hyperlink" Target="https://en.m.wikipedia.org/wiki/Fat" TargetMode="External" /><Relationship Id="rId10" Type="http://schemas.openxmlformats.org/officeDocument/2006/relationships/hyperlink" Target="https://en.m.wikipedia.org/wiki/Dietary_minerals" TargetMode="External" /><Relationship Id="rId4" Type="http://schemas.openxmlformats.org/officeDocument/2006/relationships/hyperlink" Target="https://en.m.wikipedia.org/wiki/Spice" TargetMode="External" /><Relationship Id="rId9" Type="http://schemas.openxmlformats.org/officeDocument/2006/relationships/hyperlink" Target="https://en.m.wikipedia.org/wiki/Vitamin" TargetMode="External" /><Relationship Id="rId14" Type="http://schemas.openxmlformats.org/officeDocument/2006/relationships/hyperlink" Target="https://en.m.wikipedia.org/wiki/Calcium" TargetMode="External" /></Relationships>
</file>

<file path=ppt/slides/_rels/slide15.xml.rels><?xml version="1.0" encoding="UTF-8" standalone="yes"?>
<Relationships xmlns="http://schemas.openxmlformats.org/package/2006/relationships"><Relationship Id="rId3" Type="http://schemas.openxmlformats.org/officeDocument/2006/relationships/hyperlink" Target="https://en.m.wikipedia.org/wiki/Maize" TargetMode="External" /><Relationship Id="rId2" Type="http://schemas.openxmlformats.org/officeDocument/2006/relationships/hyperlink" Target="https://en.m.wikipedia.org/wiki/Carbohydrate" TargetMode="External" /><Relationship Id="rId1" Type="http://schemas.openxmlformats.org/officeDocument/2006/relationships/slideLayout" Target="../slideLayouts/slideLayout2.xml" /><Relationship Id="rId6" Type="http://schemas.openxmlformats.org/officeDocument/2006/relationships/hyperlink" Target="https://en.m.wikipedia.org/wiki/Rice" TargetMode="External" /><Relationship Id="rId5" Type="http://schemas.openxmlformats.org/officeDocument/2006/relationships/hyperlink" Target="https://en.m.wikipedia.org/wiki/Pasta" TargetMode="External" /><Relationship Id="rId4" Type="http://schemas.openxmlformats.org/officeDocument/2006/relationships/hyperlink" Target="https://en.m.wikipedia.org/wiki/Wheat" TargetMode="External" /></Relationships>
</file>

<file path=ppt/slides/_rels/slide16.xml.rels><?xml version="1.0" encoding="UTF-8" standalone="yes"?>
<Relationships xmlns="http://schemas.openxmlformats.org/package/2006/relationships"><Relationship Id="rId8" Type="http://schemas.openxmlformats.org/officeDocument/2006/relationships/hyperlink" Target="https://en.m.wikipedia.org/wiki/Sugar" TargetMode="External" /><Relationship Id="rId13" Type="http://schemas.openxmlformats.org/officeDocument/2006/relationships/hyperlink" Target="https://en.m.wikipedia.org/wiki/Tomato" TargetMode="External" /><Relationship Id="rId3" Type="http://schemas.openxmlformats.org/officeDocument/2006/relationships/hyperlink" Target="https://en.m.wikipedia.org/wiki/Seed" TargetMode="External" /><Relationship Id="rId7" Type="http://schemas.openxmlformats.org/officeDocument/2006/relationships/hyperlink" Target="https://en.m.wikipedia.org/wiki/Banana" TargetMode="External" /><Relationship Id="rId12" Type="http://schemas.openxmlformats.org/officeDocument/2006/relationships/hyperlink" Target="https://en.m.wikipedia.org/wiki/Cuisine" TargetMode="External" /><Relationship Id="rId2" Type="http://schemas.openxmlformats.org/officeDocument/2006/relationships/hyperlink" Target="https://en.m.wikipedia.org/wiki/Fruit" TargetMode="External" /><Relationship Id="rId1" Type="http://schemas.openxmlformats.org/officeDocument/2006/relationships/slideLayout" Target="../slideLayouts/slideLayout2.xml" /><Relationship Id="rId6" Type="http://schemas.openxmlformats.org/officeDocument/2006/relationships/hyperlink" Target="https://en.m.wikipedia.org/wiki/Grape" TargetMode="External" /><Relationship Id="rId11" Type="http://schemas.openxmlformats.org/officeDocument/2006/relationships/hyperlink" Target="https://en.m.wikipedia.org/wiki/Juice" TargetMode="External" /><Relationship Id="rId5" Type="http://schemas.openxmlformats.org/officeDocument/2006/relationships/hyperlink" Target="https://en.m.wikipedia.org/wiki/Orange_(fruit)" TargetMode="External" /><Relationship Id="rId10" Type="http://schemas.openxmlformats.org/officeDocument/2006/relationships/hyperlink" Target="https://en.m.wikipedia.org/wiki/Canning" TargetMode="External" /><Relationship Id="rId4" Type="http://schemas.openxmlformats.org/officeDocument/2006/relationships/hyperlink" Target="https://en.m.wikipedia.org/wiki/Apple" TargetMode="External" /><Relationship Id="rId9" Type="http://schemas.openxmlformats.org/officeDocument/2006/relationships/hyperlink" Target="https://en.m.wikipedia.org/wiki/Fiber" TargetMode="External" /><Relationship Id="rId14" Type="http://schemas.openxmlformats.org/officeDocument/2006/relationships/hyperlink" Target="https://en.m.wikipedia.org/wiki/Avocado" TargetMode="Externa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8" Type="http://schemas.openxmlformats.org/officeDocument/2006/relationships/hyperlink" Target="https://en.m.wikipedia.org/wiki/Phosphorus" TargetMode="External" /><Relationship Id="rId3" Type="http://schemas.openxmlformats.org/officeDocument/2006/relationships/hyperlink" Target="https://en.m.wikipedia.org/wiki/Milk" TargetMode="External" /><Relationship Id="rId7" Type="http://schemas.openxmlformats.org/officeDocument/2006/relationships/hyperlink" Target="https://en.m.wikipedia.org/wiki/Cheese" TargetMode="External" /><Relationship Id="rId2" Type="http://schemas.openxmlformats.org/officeDocument/2006/relationships/hyperlink" Target="https://en.m.wikipedia.org/wiki/Dairy_product" TargetMode="External" /><Relationship Id="rId1" Type="http://schemas.openxmlformats.org/officeDocument/2006/relationships/slideLayout" Target="../slideLayouts/slideLayout2.xml" /><Relationship Id="rId6" Type="http://schemas.openxmlformats.org/officeDocument/2006/relationships/hyperlink" Target="https://en.m.wikipedia.org/wiki/Yogurt" TargetMode="External" /><Relationship Id="rId5" Type="http://schemas.openxmlformats.org/officeDocument/2006/relationships/hyperlink" Target="https://en.m.wikipedia.org/wiki/Cattle" TargetMode="External" /><Relationship Id="rId10" Type="http://schemas.openxmlformats.org/officeDocument/2006/relationships/hyperlink" Target="https://en.m.wikipedia.org/wiki/Food_pyramid_(nutrition)#cite_note-12" TargetMode="External" /><Relationship Id="rId4" Type="http://schemas.openxmlformats.org/officeDocument/2006/relationships/hyperlink" Target="https://en.m.wikipedia.org/wiki/Mammal" TargetMode="External" /><Relationship Id="rId9" Type="http://schemas.openxmlformats.org/officeDocument/2006/relationships/hyperlink" Target="https://en.m.wikipedia.org/wiki/Vitamin_D" TargetMode="External" /></Relationships>
</file>

<file path=ppt/slides/_rels/slide19.xml.rels><?xml version="1.0" encoding="UTF-8" standalone="yes"?>
<Relationships xmlns="http://schemas.openxmlformats.org/package/2006/relationships"><Relationship Id="rId8" Type="http://schemas.openxmlformats.org/officeDocument/2006/relationships/hyperlink" Target="https://en.m.wikipedia.org/wiki/Vitamin_B12" TargetMode="External" /><Relationship Id="rId13" Type="http://schemas.openxmlformats.org/officeDocument/2006/relationships/hyperlink" Target="https://en.m.wikipedia.org/wiki/Tuna" TargetMode="External" /><Relationship Id="rId18" Type="http://schemas.openxmlformats.org/officeDocument/2006/relationships/hyperlink" Target="https://en.m.wikipedia.org/wiki/Tofu" TargetMode="External" /><Relationship Id="rId3" Type="http://schemas.openxmlformats.org/officeDocument/2006/relationships/hyperlink" Target="https://en.m.wikipedia.org/wiki/Biological_tissue" TargetMode="External" /><Relationship Id="rId21" Type="http://schemas.openxmlformats.org/officeDocument/2006/relationships/hyperlink" Target="https://en.m.wikipedia.org/wiki/Cheese" TargetMode="External" /><Relationship Id="rId7" Type="http://schemas.openxmlformats.org/officeDocument/2006/relationships/hyperlink" Target="https://en.m.wikipedia.org/wiki/Zinc" TargetMode="External" /><Relationship Id="rId12" Type="http://schemas.openxmlformats.org/officeDocument/2006/relationships/hyperlink" Target="https://en.m.wikipedia.org/wiki/Salmon" TargetMode="External" /><Relationship Id="rId17" Type="http://schemas.openxmlformats.org/officeDocument/2006/relationships/hyperlink" Target="https://en.m.wikipedia.org/wiki/Nut_(fruit)" TargetMode="External" /><Relationship Id="rId25" Type="http://schemas.openxmlformats.org/officeDocument/2006/relationships/hyperlink" Target="https://en.m.wikipedia.org/wiki/Meat_analog" TargetMode="External" /><Relationship Id="rId2" Type="http://schemas.openxmlformats.org/officeDocument/2006/relationships/hyperlink" Target="https://en.m.wikipedia.org/wiki/Meat" TargetMode="External" /><Relationship Id="rId16" Type="http://schemas.openxmlformats.org/officeDocument/2006/relationships/hyperlink" Target="https://en.m.wikipedia.org/wiki/Bean" TargetMode="External" /><Relationship Id="rId20" Type="http://schemas.openxmlformats.org/officeDocument/2006/relationships/hyperlink" Target="https://en.m.wikipedia.org/wiki/Soybean" TargetMode="External" /><Relationship Id="rId1" Type="http://schemas.openxmlformats.org/officeDocument/2006/relationships/slideLayout" Target="../slideLayouts/slideLayout2.xml" /><Relationship Id="rId6" Type="http://schemas.openxmlformats.org/officeDocument/2006/relationships/hyperlink" Target="https://en.m.wikipedia.org/wiki/Protein" TargetMode="External" /><Relationship Id="rId11" Type="http://schemas.openxmlformats.org/officeDocument/2006/relationships/hyperlink" Target="https://en.m.wikipedia.org/wiki/Pork" TargetMode="External" /><Relationship Id="rId24" Type="http://schemas.openxmlformats.org/officeDocument/2006/relationships/hyperlink" Target="https://en.m.wikipedia.org/wiki/Taboo_food_and_drink" TargetMode="External" /><Relationship Id="rId5" Type="http://schemas.openxmlformats.org/officeDocument/2006/relationships/hyperlink" Target="https://en.m.wikipedia.org/wiki/Animal" TargetMode="External" /><Relationship Id="rId15" Type="http://schemas.openxmlformats.org/officeDocument/2006/relationships/hyperlink" Target="https://en.m.wikipedia.org/wiki/Egg_(food)" TargetMode="External" /><Relationship Id="rId23" Type="http://schemas.openxmlformats.org/officeDocument/2006/relationships/hyperlink" Target="https://en.m.wikipedia.org/wiki/Veganism" TargetMode="External" /><Relationship Id="rId10" Type="http://schemas.openxmlformats.org/officeDocument/2006/relationships/hyperlink" Target="https://en.m.wikipedia.org/wiki/Chicken_(food)" TargetMode="External" /><Relationship Id="rId19" Type="http://schemas.openxmlformats.org/officeDocument/2006/relationships/hyperlink" Target="https://en.m.wikipedia.org/wiki/Fish_(food)" TargetMode="External" /><Relationship Id="rId4" Type="http://schemas.openxmlformats.org/officeDocument/2006/relationships/hyperlink" Target="https://en.m.wikipedia.org/wiki/Muscle" TargetMode="External" /><Relationship Id="rId9" Type="http://schemas.openxmlformats.org/officeDocument/2006/relationships/hyperlink" Target="https://en.m.wikipedia.org/wiki/Beef" TargetMode="External" /><Relationship Id="rId14" Type="http://schemas.openxmlformats.org/officeDocument/2006/relationships/hyperlink" Target="https://en.m.wikipedia.org/wiki/Shrimp" TargetMode="External" /><Relationship Id="rId22" Type="http://schemas.openxmlformats.org/officeDocument/2006/relationships/hyperlink" Target="https://en.m.wikipedia.org/wiki/Vegetarianism"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8" Type="http://schemas.openxmlformats.org/officeDocument/2006/relationships/hyperlink" Target="https://en.m.wikipedia.org/wiki/Food_pyramid_(nutrition)#cite_note-23" TargetMode="External" /><Relationship Id="rId3" Type="http://schemas.openxmlformats.org/officeDocument/2006/relationships/hyperlink" Target="https://en.m.wikipedia.org/wiki/Food_pyramid_(nutrition)#cite_note-19" TargetMode="External" /><Relationship Id="rId7" Type="http://schemas.openxmlformats.org/officeDocument/2006/relationships/hyperlink" Target="https://en.m.wikipedia.org/wiki/Food_pyramid_(nutrition)#cite_note-22" TargetMode="External" /><Relationship Id="rId12" Type="http://schemas.openxmlformats.org/officeDocument/2006/relationships/hyperlink" Target="https://en.m.wikipedia.org/wiki/Food_pyramid_(nutrition)#cite_note-27" TargetMode="External" /><Relationship Id="rId2" Type="http://schemas.openxmlformats.org/officeDocument/2006/relationships/hyperlink" Target="https://en.m.wikipedia.org/wiki/Food_pyramid_(nutrition)#cite_note-18" TargetMode="External" /><Relationship Id="rId1" Type="http://schemas.openxmlformats.org/officeDocument/2006/relationships/slideLayout" Target="../slideLayouts/slideLayout2.xml" /><Relationship Id="rId6" Type="http://schemas.openxmlformats.org/officeDocument/2006/relationships/hyperlink" Target="https://en.m.wikipedia.org/wiki/Unsaturated_fat" TargetMode="External" /><Relationship Id="rId11" Type="http://schemas.openxmlformats.org/officeDocument/2006/relationships/hyperlink" Target="https://en.m.wikipedia.org/wiki/Food_pyramid_(nutrition)#cite_note-26" TargetMode="External" /><Relationship Id="rId5" Type="http://schemas.openxmlformats.org/officeDocument/2006/relationships/hyperlink" Target="https://en.m.wikipedia.org/wiki/Food_pyramid_(nutrition)#cite_note-21" TargetMode="External" /><Relationship Id="rId10" Type="http://schemas.openxmlformats.org/officeDocument/2006/relationships/hyperlink" Target="https://en.m.wikipedia.org/wiki/Food_pyramid_(nutrition)#cite_note-25" TargetMode="External" /><Relationship Id="rId4" Type="http://schemas.openxmlformats.org/officeDocument/2006/relationships/hyperlink" Target="https://en.m.wikipedia.org/wiki/Food_pyramid_(nutrition)#cite_note-20" TargetMode="External" /><Relationship Id="rId9" Type="http://schemas.openxmlformats.org/officeDocument/2006/relationships/hyperlink" Target="https://en.m.wikipedia.org/wiki/Food_pyramid_(nutrition)#cite_note-24" TargetMode="External" /></Relationships>
</file>

<file path=ppt/slides/_rels/slide25.xml.rels><?xml version="1.0" encoding="UTF-8" standalone="yes"?>
<Relationships xmlns="http://schemas.openxmlformats.org/package/2006/relationships"><Relationship Id="rId8" Type="http://schemas.openxmlformats.org/officeDocument/2006/relationships/hyperlink" Target="https://en.m.wikipedia.org/wiki/Price_support" TargetMode="External" /><Relationship Id="rId13" Type="http://schemas.openxmlformats.org/officeDocument/2006/relationships/hyperlink" Target="https://en.m.wikipedia.org/wiki/Food_pyramid_(nutrition)#cite_note-34" TargetMode="External" /><Relationship Id="rId3" Type="http://schemas.openxmlformats.org/officeDocument/2006/relationships/hyperlink" Target="https://en.m.wikipedia.org/wiki/Food_pyramid_(nutrition)#cite_note-29" TargetMode="External" /><Relationship Id="rId7" Type="http://schemas.openxmlformats.org/officeDocument/2006/relationships/hyperlink" Target="https://en.m.wikipedia.org/wiki/Eat_to_Live" TargetMode="External" /><Relationship Id="rId12" Type="http://schemas.openxmlformats.org/officeDocument/2006/relationships/hyperlink" Target="https://en.m.wikipedia.org/wiki/Vegetarian_Diet_Pyramid" TargetMode="External" /><Relationship Id="rId2" Type="http://schemas.openxmlformats.org/officeDocument/2006/relationships/hyperlink" Target="https://en.m.wikipedia.org/wiki/United_States_Department_of_Agriculture" TargetMode="External" /><Relationship Id="rId1" Type="http://schemas.openxmlformats.org/officeDocument/2006/relationships/slideLayout" Target="../slideLayouts/slideLayout2.xml" /><Relationship Id="rId6" Type="http://schemas.openxmlformats.org/officeDocument/2006/relationships/hyperlink" Target="https://en.m.wikipedia.org/wiki/Joel_Fuhrman" TargetMode="External" /><Relationship Id="rId11" Type="http://schemas.openxmlformats.org/officeDocument/2006/relationships/hyperlink" Target="https://en.m.wikipedia.org/wiki/Food_pyramid_(nutrition)#cite_note-33" TargetMode="External" /><Relationship Id="rId5" Type="http://schemas.openxmlformats.org/officeDocument/2006/relationships/hyperlink" Target="https://en.m.wikipedia.org/wiki/Food_pyramid_(nutrition)#cite_note-31" TargetMode="External" /><Relationship Id="rId10" Type="http://schemas.openxmlformats.org/officeDocument/2006/relationships/hyperlink" Target="https://en.m.wikipedia.org/wiki/Food_industry" TargetMode="External" /><Relationship Id="rId4" Type="http://schemas.openxmlformats.org/officeDocument/2006/relationships/hyperlink" Target="https://en.m.wikipedia.org/wiki/Food_pyramid_(nutrition)#cite_note-30" TargetMode="External" /><Relationship Id="rId9" Type="http://schemas.openxmlformats.org/officeDocument/2006/relationships/hyperlink" Target="https://en.m.wikipedia.org/wiki/Food_pyramid_(nutrition)#cite_note-Fuhrman-32" TargetMode="External" /></Relationships>
</file>

<file path=ppt/slides/_rels/slide2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hyperlink" Target="https://en.m.wikipedia.org/wiki/MyPyramid" TargetMode="External" /><Relationship Id="rId2" Type="http://schemas.openxmlformats.org/officeDocument/2006/relationships/hyperlink" Target="https://en.m.wikipedia.org/wiki/MyPlate" TargetMode="Externa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hyperlink" Target="https://en.m.wikipedia.org/wiki/United_States_Department_of_Agriculture" TargetMode="External" /><Relationship Id="rId3" Type="http://schemas.openxmlformats.org/officeDocument/2006/relationships/hyperlink" Target="https://en.m.wikipedia.org/wiki/Food_group" TargetMode="External" /><Relationship Id="rId7" Type="http://schemas.openxmlformats.org/officeDocument/2006/relationships/hyperlink" Target="https://en.m.wikipedia.org/wiki/Food_pyramid_(nutrition)#cite_note-sw3-5" TargetMode="External" /><Relationship Id="rId2" Type="http://schemas.openxmlformats.org/officeDocument/2006/relationships/hyperlink" Target="https://en.m.wikipedia.org/wiki/Servings" TargetMode="External" /><Relationship Id="rId1" Type="http://schemas.openxmlformats.org/officeDocument/2006/relationships/slideLayout" Target="../slideLayouts/slideLayout2.xml" /><Relationship Id="rId6" Type="http://schemas.openxmlformats.org/officeDocument/2006/relationships/hyperlink" Target="https://en.m.wikipedia.org/wiki/Food_pyramid_(nutrition)#cite_note-sw2-4" TargetMode="External" /><Relationship Id="rId5" Type="http://schemas.openxmlformats.org/officeDocument/2006/relationships/hyperlink" Target="https://en.m.wikipedia.org/wiki/Food_pyramid_(nutrition)#cite_note-sw1-3" TargetMode="External" /><Relationship Id="rId4" Type="http://schemas.openxmlformats.org/officeDocument/2006/relationships/hyperlink" Target="https://en.m.wikipedia.org/wiki/Food_pyramid_(nutrition)#cite_note-2" TargetMode="External" /><Relationship Id="rId9" Type="http://schemas.openxmlformats.org/officeDocument/2006/relationships/hyperlink" Target="https://en.m.wikipedia.org/wiki/MyPlate" TargetMode="External" /></Relationships>
</file>

<file path=ppt/slides/_rels/slide3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hyperlink" Target="https://en.m.wikipedia.org/wiki/Food_pyramid_(nutrition)#cite_note-sw2-4" TargetMode="External" /><Relationship Id="rId13" Type="http://schemas.openxmlformats.org/officeDocument/2006/relationships/hyperlink" Target="https://en.m.wikipedia.org/wiki/Bread" TargetMode="External" /><Relationship Id="rId18" Type="http://schemas.openxmlformats.org/officeDocument/2006/relationships/hyperlink" Target="https://en.m.wikipedia.org/wiki/West_Germany" TargetMode="External" /><Relationship Id="rId3" Type="http://schemas.openxmlformats.org/officeDocument/2006/relationships/hyperlink" Target="https://en.m.wikipedia.org/wiki/Sweden" TargetMode="External" /><Relationship Id="rId7" Type="http://schemas.openxmlformats.org/officeDocument/2006/relationships/hyperlink" Target="https://en.m.wikipedia.org/wiki/Food_pyramid_(nutrition)#cite_note-sw1-3" TargetMode="External" /><Relationship Id="rId12" Type="http://schemas.openxmlformats.org/officeDocument/2006/relationships/hyperlink" Target="https://en.m.wikipedia.org/wiki/Margarine" TargetMode="External" /><Relationship Id="rId17" Type="http://schemas.openxmlformats.org/officeDocument/2006/relationships/hyperlink" Target="https://en.m.wikipedia.org/wiki/Scandinavia" TargetMode="External" /><Relationship Id="rId2" Type="http://schemas.openxmlformats.org/officeDocument/2006/relationships/hyperlink" Target="https://en.m.wikipedia.org/wiki/Food_prices" TargetMode="External" /><Relationship Id="rId16" Type="http://schemas.openxmlformats.org/officeDocument/2006/relationships/hyperlink" Target="https://en.m.wikipedia.org/wiki/Egg" TargetMode="External" /><Relationship Id="rId20" Type="http://schemas.openxmlformats.org/officeDocument/2006/relationships/hyperlink" Target="https://en.m.wikipedia.org/wiki/Sri_Lanka" TargetMode="External" /><Relationship Id="rId1" Type="http://schemas.openxmlformats.org/officeDocument/2006/relationships/slideLayout" Target="../slideLayouts/slideLayout2.xml" /><Relationship Id="rId6" Type="http://schemas.openxmlformats.org/officeDocument/2006/relationships/hyperlink" Target="https://sv.wikipedia.org/wiki/Vi_(tidning)" TargetMode="External" /><Relationship Id="rId11" Type="http://schemas.openxmlformats.org/officeDocument/2006/relationships/hyperlink" Target="https://en.m.wikipedia.org/wiki/Cheese" TargetMode="External" /><Relationship Id="rId5" Type="http://schemas.openxmlformats.org/officeDocument/2006/relationships/hyperlink" Target="https://en.m.wikipedia.org/wiki/Kooperativa_F%C3%B6rbundet" TargetMode="External" /><Relationship Id="rId15" Type="http://schemas.openxmlformats.org/officeDocument/2006/relationships/hyperlink" Target="https://en.m.wikipedia.org/wiki/Potato" TargetMode="External" /><Relationship Id="rId10" Type="http://schemas.openxmlformats.org/officeDocument/2006/relationships/hyperlink" Target="https://en.m.wikipedia.org/wiki/Milk" TargetMode="External" /><Relationship Id="rId19" Type="http://schemas.openxmlformats.org/officeDocument/2006/relationships/hyperlink" Target="https://en.m.wikipedia.org/wiki/Japan" TargetMode="External" /><Relationship Id="rId4" Type="http://schemas.openxmlformats.org/officeDocument/2006/relationships/hyperlink" Target="https://en.m.wikipedia.org/wiki/National_Board_of_Health_and_Welfare_(Sweden)" TargetMode="External" /><Relationship Id="rId9" Type="http://schemas.openxmlformats.org/officeDocument/2006/relationships/hyperlink" Target="https://en.m.wikipedia.org/wiki/Food_pyramid_(nutrition)#cite_note-sw3-5" TargetMode="External" /><Relationship Id="rId14" Type="http://schemas.openxmlformats.org/officeDocument/2006/relationships/hyperlink" Target="https://en.m.wikipedia.org/wiki/Cereals" TargetMode="External" /></Relationships>
</file>

<file path=ppt/slides/_rels/slide7.xml.rels><?xml version="1.0" encoding="UTF-8" standalone="yes"?>
<Relationships xmlns="http://schemas.openxmlformats.org/package/2006/relationships"><Relationship Id="rId3" Type="http://schemas.openxmlformats.org/officeDocument/2006/relationships/hyperlink" Target="https://en.m.wikipedia.org/wiki/World_Health_Organization" TargetMode="External" /><Relationship Id="rId2" Type="http://schemas.openxmlformats.org/officeDocument/2006/relationships/hyperlink" Target="https://en.m.wikipedia.org/w/index.php?title=Food_pyramid_(nutrition)&amp;action=edit&amp;section=2" TargetMode="External" /><Relationship Id="rId1" Type="http://schemas.openxmlformats.org/officeDocument/2006/relationships/slideLayout" Target="../slideLayouts/slideLayout2.xml" /><Relationship Id="rId6" Type="http://schemas.openxmlformats.org/officeDocument/2006/relationships/hyperlink" Target="https://en.m.wikipedia.org/wiki/Free_sugar" TargetMode="External" /><Relationship Id="rId5" Type="http://schemas.openxmlformats.org/officeDocument/2006/relationships/hyperlink" Target="https://en.m.wikipedia.org/wiki/Food_pyramid_(nutrition)#cite_note-9" TargetMode="External" /><Relationship Id="rId4" Type="http://schemas.openxmlformats.org/officeDocument/2006/relationships/hyperlink" Target="https://en.m.wikipedia.org/wiki/Food_pyramid_(nutrition)#cite_note-8" TargetMode="Externa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0C873E-AAEB-AE44-82C8-7828AB0FBF4F}"/>
              </a:ext>
            </a:extLst>
          </p:cNvPr>
          <p:cNvSpPr>
            <a:spLocks noGrp="1"/>
          </p:cNvSpPr>
          <p:nvPr>
            <p:ph type="ctrTitle"/>
          </p:nvPr>
        </p:nvSpPr>
        <p:spPr>
          <a:xfrm rot="21420000">
            <a:off x="391897" y="-2282938"/>
            <a:ext cx="11001076" cy="5558058"/>
          </a:xfrm>
        </p:spPr>
        <p:txBody>
          <a:bodyPr>
            <a:normAutofit/>
          </a:bodyPr>
          <a:lstStyle/>
          <a:p>
            <a:pPr algn="l"/>
            <a:r>
              <a:rPr lang="en-US" sz="4800"/>
              <a:t>Name : fatemeh aghamohseni</a:t>
            </a:r>
            <a:br>
              <a:rPr lang="en-US" sz="4800"/>
            </a:br>
            <a:r>
              <a:rPr lang="en-US" sz="4800"/>
              <a:t>class : 201</a:t>
            </a:r>
            <a:br>
              <a:rPr lang="en-US" sz="4800"/>
            </a:br>
            <a:r>
              <a:rPr lang="en-US" sz="4800"/>
              <a:t>subject : food pyramids</a:t>
            </a:r>
            <a:endParaRPr lang="fa-IR" sz="4800"/>
          </a:p>
        </p:txBody>
      </p:sp>
    </p:spTree>
    <p:extLst>
      <p:ext uri="{BB962C8B-B14F-4D97-AF65-F5344CB8AC3E}">
        <p14:creationId xmlns:p14="http://schemas.microsoft.com/office/powerpoint/2010/main" val="193173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0F1197C9-9AFC-384A-ACD1-D2AD73619FEA}"/>
              </a:ext>
            </a:extLst>
          </p:cNvPr>
          <p:cNvPicPr>
            <a:picLocks noGrp="1" noChangeAspect="1"/>
          </p:cNvPicPr>
          <p:nvPr>
            <p:ph sz="quarter" idx="13"/>
          </p:nvPr>
        </p:nvPicPr>
        <p:blipFill>
          <a:blip r:embed="rId2"/>
          <a:stretch>
            <a:fillRect/>
          </a:stretch>
        </p:blipFill>
        <p:spPr>
          <a:xfrm>
            <a:off x="2107408" y="201744"/>
            <a:ext cx="4646578" cy="5418667"/>
          </a:xfrm>
        </p:spPr>
      </p:pic>
      <p:pic>
        <p:nvPicPr>
          <p:cNvPr id="5" name="تصویر 5">
            <a:extLst>
              <a:ext uri="{FF2B5EF4-FFF2-40B4-BE49-F238E27FC236}">
                <a16:creationId xmlns:a16="http://schemas.microsoft.com/office/drawing/2014/main" id="{B2E12815-A4BD-7944-B442-A97A485B5F86}"/>
              </a:ext>
            </a:extLst>
          </p:cNvPr>
          <p:cNvPicPr>
            <a:picLocks noChangeAspect="1"/>
          </p:cNvPicPr>
          <p:nvPr/>
        </p:nvPicPr>
        <p:blipFill>
          <a:blip r:embed="rId3"/>
          <a:stretch>
            <a:fillRect/>
          </a:stretch>
        </p:blipFill>
        <p:spPr>
          <a:xfrm>
            <a:off x="6753986" y="201744"/>
            <a:ext cx="2122123" cy="5418667"/>
          </a:xfrm>
          <a:prstGeom prst="rect">
            <a:avLst/>
          </a:prstGeom>
        </p:spPr>
      </p:pic>
    </p:spTree>
    <p:extLst>
      <p:ext uri="{BB962C8B-B14F-4D97-AF65-F5344CB8AC3E}">
        <p14:creationId xmlns:p14="http://schemas.microsoft.com/office/powerpoint/2010/main" val="13608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7C0F515F-33E0-9148-8AAE-9C6470591356}"/>
              </a:ext>
            </a:extLst>
          </p:cNvPr>
          <p:cNvSpPr>
            <a:spLocks noGrp="1"/>
          </p:cNvSpPr>
          <p:nvPr>
            <p:ph sz="quarter" idx="13"/>
          </p:nvPr>
        </p:nvSpPr>
        <p:spPr/>
        <p:txBody>
          <a:bodyPr anchor="t">
            <a:normAutofit lnSpcReduction="10000"/>
          </a:bodyPr>
          <a:lstStyle/>
          <a:p>
            <a:pPr algn="l" fontAlgn="base"/>
            <a:r>
              <a:rPr lang="af-ZA" b="0" i="0">
                <a:solidFill>
                  <a:srgbClr val="202122"/>
                </a:solidFill>
                <a:effectLst/>
                <a:latin typeface="-apple-system"/>
              </a:rPr>
              <a:t>All percentages are </a:t>
            </a:r>
            <a:r>
              <a:rPr lang="af-ZA" b="0" i="1">
                <a:solidFill>
                  <a:srgbClr val="202122"/>
                </a:solidFill>
                <a:effectLst/>
                <a:latin typeface="inherit"/>
              </a:rPr>
              <a:t>percentages of </a:t>
            </a:r>
            <a:r>
              <a:rPr lang="af-ZA" b="0" i="1" u="none" strike="noStrike">
                <a:solidFill>
                  <a:srgbClr val="6B4BA1"/>
                </a:solidFill>
                <a:effectLst/>
                <a:latin typeface="inherit"/>
                <a:hlinkClick r:id="rId2" tooltip="Calories"/>
              </a:rPr>
              <a:t>calories</a:t>
            </a:r>
            <a:r>
              <a:rPr lang="af-ZA" b="0" i="0">
                <a:solidFill>
                  <a:srgbClr val="202122"/>
                </a:solidFill>
                <a:effectLst/>
                <a:latin typeface="-apple-system"/>
              </a:rPr>
              <a:t>, not of weight or volume. To understand why, consider the determination of an amount of "10% free sugar" to include in a day's worth of calories. For the same amount of calories, free sugars take up less volume and weight, being refined and extracted </a:t>
            </a:r>
            <a:r>
              <a:rPr lang="af-ZA" b="0" i="1">
                <a:solidFill>
                  <a:srgbClr val="202122"/>
                </a:solidFill>
                <a:effectLst/>
                <a:latin typeface="inherit"/>
              </a:rPr>
              <a:t>from the competing carbohydrates in their natural form</a:t>
            </a:r>
            <a:r>
              <a:rPr lang="af-ZA" b="0" i="0">
                <a:solidFill>
                  <a:srgbClr val="202122"/>
                </a:solidFill>
                <a:effectLst/>
                <a:latin typeface="-apple-system"/>
              </a:rPr>
              <a:t>. In a similar manner, all the items are in competition for various categories of calories.</a:t>
            </a:r>
          </a:p>
          <a:p>
            <a:pPr algn="l" fontAlgn="base"/>
            <a:r>
              <a:rPr lang="af-ZA" b="0" i="0">
                <a:solidFill>
                  <a:srgbClr val="202122"/>
                </a:solidFill>
                <a:effectLst/>
                <a:latin typeface="-apple-system"/>
              </a:rPr>
              <a:t>The representation as a pyramid is not precise, and involves variations due to the alternative percentages of different elements, but the main sections can be represented.</a:t>
            </a:r>
          </a:p>
          <a:p>
            <a:pPr marL="0" indent="0" algn="l">
              <a:buNone/>
            </a:pPr>
            <a:endParaRPr lang="fa-IR"/>
          </a:p>
        </p:txBody>
      </p:sp>
    </p:spTree>
    <p:extLst>
      <p:ext uri="{BB962C8B-B14F-4D97-AF65-F5344CB8AC3E}">
        <p14:creationId xmlns:p14="http://schemas.microsoft.com/office/powerpoint/2010/main" val="22004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6B0210-EB9A-874E-86AC-25E0243B7F8F}"/>
              </a:ext>
            </a:extLst>
          </p:cNvPr>
          <p:cNvSpPr>
            <a:spLocks noGrp="1"/>
          </p:cNvSpPr>
          <p:nvPr>
            <p:ph type="title"/>
          </p:nvPr>
        </p:nvSpPr>
        <p:spPr/>
        <p:txBody>
          <a:bodyPr>
            <a:normAutofit fontScale="90000"/>
          </a:bodyPr>
          <a:lstStyle/>
          <a:p>
            <a:br>
              <a:rPr lang="af-ZA" b="1" i="0">
                <a:solidFill>
                  <a:srgbClr val="202122"/>
                </a:solidFill>
                <a:effectLst/>
                <a:latin typeface="inherit"/>
              </a:rPr>
            </a:br>
            <a:r>
              <a:rPr lang="af-ZA" b="1" i="0">
                <a:solidFill>
                  <a:srgbClr val="202122"/>
                </a:solidFill>
                <a:effectLst/>
                <a:latin typeface="inherit"/>
              </a:rPr>
              <a:t>USDA food pyramid</a:t>
            </a:r>
            <a:br>
              <a:rPr lang="af-ZA" b="1" i="0">
                <a:solidFill>
                  <a:srgbClr val="202122"/>
                </a:solidFill>
                <a:effectLst/>
                <a:latin typeface="Linux Libertine"/>
              </a:rPr>
            </a:br>
            <a:endParaRPr lang="fa-IR"/>
          </a:p>
        </p:txBody>
      </p:sp>
      <p:sp>
        <p:nvSpPr>
          <p:cNvPr id="3" name="نگهدارنده مکان محتوا 2">
            <a:extLst>
              <a:ext uri="{FF2B5EF4-FFF2-40B4-BE49-F238E27FC236}">
                <a16:creationId xmlns:a16="http://schemas.microsoft.com/office/drawing/2014/main" id="{E3EAC475-EAE6-404E-9F4E-0965E9A08307}"/>
              </a:ext>
            </a:extLst>
          </p:cNvPr>
          <p:cNvSpPr>
            <a:spLocks noGrp="1"/>
          </p:cNvSpPr>
          <p:nvPr>
            <p:ph sz="quarter" idx="13"/>
          </p:nvPr>
        </p:nvSpPr>
        <p:spPr/>
        <p:txBody>
          <a:bodyPr anchor="t"/>
          <a:lstStyle/>
          <a:p>
            <a:pPr marL="0" indent="0" algn="l">
              <a:buNone/>
            </a:pPr>
            <a:r>
              <a:rPr lang="af-ZA" b="1" i="0">
                <a:solidFill>
                  <a:srgbClr val="202122"/>
                </a:solidFill>
                <a:effectLst/>
                <a:latin typeface="-apple-system"/>
              </a:rPr>
              <a:t>History</a:t>
            </a:r>
            <a:endParaRPr lang="fa-IR"/>
          </a:p>
        </p:txBody>
      </p:sp>
      <p:pic>
        <p:nvPicPr>
          <p:cNvPr id="4" name="تصویر 4">
            <a:extLst>
              <a:ext uri="{FF2B5EF4-FFF2-40B4-BE49-F238E27FC236}">
                <a16:creationId xmlns:a16="http://schemas.microsoft.com/office/drawing/2014/main" id="{34192D21-6D8F-9040-A210-ABEF1C614052}"/>
              </a:ext>
            </a:extLst>
          </p:cNvPr>
          <p:cNvPicPr>
            <a:picLocks noChangeAspect="1"/>
          </p:cNvPicPr>
          <p:nvPr/>
        </p:nvPicPr>
        <p:blipFill>
          <a:blip r:embed="rId2"/>
          <a:stretch>
            <a:fillRect/>
          </a:stretch>
        </p:blipFill>
        <p:spPr>
          <a:xfrm>
            <a:off x="4607720" y="1756064"/>
            <a:ext cx="5715000" cy="4416136"/>
          </a:xfrm>
          <a:prstGeom prst="rect">
            <a:avLst/>
          </a:prstGeom>
        </p:spPr>
      </p:pic>
    </p:spTree>
    <p:extLst>
      <p:ext uri="{BB962C8B-B14F-4D97-AF65-F5344CB8AC3E}">
        <p14:creationId xmlns:p14="http://schemas.microsoft.com/office/powerpoint/2010/main" val="125498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12F890E7-B91B-8A43-9725-1C14A9B41528}"/>
              </a:ext>
            </a:extLst>
          </p:cNvPr>
          <p:cNvSpPr>
            <a:spLocks noGrp="1"/>
          </p:cNvSpPr>
          <p:nvPr>
            <p:ph sz="quarter" idx="13"/>
          </p:nvPr>
        </p:nvSpPr>
        <p:spPr/>
        <p:txBody>
          <a:bodyPr anchor="t">
            <a:normAutofit fontScale="92500" lnSpcReduction="20000"/>
          </a:bodyPr>
          <a:lstStyle/>
          <a:p>
            <a:pPr algn="just" rtl="0" fontAlgn="base"/>
            <a:r>
              <a:rPr lang="af-ZA" b="0" i="0">
                <a:solidFill>
                  <a:srgbClr val="202122"/>
                </a:solidFill>
                <a:effectLst/>
                <a:latin typeface="-apple-system"/>
              </a:rPr>
              <a:t>The USDA food pyramid was created in 1992 and divided into six horizontal sections containing depictions of foods from each section's food group. It was updated in 2005 with colorful vertical wedges replacing the horizontal sections and renamed </a:t>
            </a:r>
            <a:r>
              <a:rPr lang="af-ZA" b="0" i="0" u="none" strike="noStrike">
                <a:solidFill>
                  <a:srgbClr val="6B4BA1"/>
                </a:solidFill>
                <a:effectLst/>
                <a:latin typeface="inherit"/>
                <a:hlinkClick r:id="rId2" tooltip="MyPyramid"/>
              </a:rPr>
              <a:t>MyPyramid</a:t>
            </a:r>
            <a:r>
              <a:rPr lang="af-ZA" b="0" i="0">
                <a:solidFill>
                  <a:srgbClr val="202122"/>
                </a:solidFill>
                <a:effectLst/>
                <a:latin typeface="-apple-system"/>
              </a:rPr>
              <a:t>. MyPyramid was often displayed with the food images absent, creating a more abstract design. In an effort to restructure food nutrition guidelines, the USDA rolled out its new </a:t>
            </a:r>
            <a:r>
              <a:rPr lang="af-ZA" b="0" i="0" u="none" strike="noStrike">
                <a:solidFill>
                  <a:srgbClr val="6B4BA1"/>
                </a:solidFill>
                <a:effectLst/>
                <a:latin typeface="inherit"/>
                <a:hlinkClick r:id="rId3" tooltip="MyPlate"/>
              </a:rPr>
              <a:t>MyPlate</a:t>
            </a:r>
            <a:r>
              <a:rPr lang="af-ZA" b="0" i="0">
                <a:solidFill>
                  <a:srgbClr val="202122"/>
                </a:solidFill>
                <a:effectLst/>
                <a:latin typeface="-apple-system"/>
              </a:rPr>
              <a:t> program in June 2011. My Plate is divided into four slightly different sized quadrants, with fruits and vegetables taking up half the space, and grains and protein making up the other half. The vegetables and grains portions are the largest of the four.</a:t>
            </a:r>
          </a:p>
          <a:p>
            <a:pPr fontAlgn="base"/>
            <a:r>
              <a:rPr lang="af-ZA" b="0" i="0">
                <a:solidFill>
                  <a:srgbClr val="202122"/>
                </a:solidFill>
                <a:effectLst/>
                <a:latin typeface="-apple-system"/>
              </a:rPr>
              <a:t>A modified food pyramid was proposed in 1999 for adults aged over 70</a:t>
            </a:r>
          </a:p>
          <a:p>
            <a:pPr marL="0" indent="0" algn="l">
              <a:buNone/>
            </a:pPr>
            <a:endParaRPr lang="fa-IR"/>
          </a:p>
        </p:txBody>
      </p:sp>
    </p:spTree>
    <p:extLst>
      <p:ext uri="{BB962C8B-B14F-4D97-AF65-F5344CB8AC3E}">
        <p14:creationId xmlns:p14="http://schemas.microsoft.com/office/powerpoint/2010/main" val="406105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D7A108-4670-1F40-AE0E-EBF91ED30B2C}"/>
              </a:ext>
            </a:extLst>
          </p:cNvPr>
          <p:cNvSpPr>
            <a:spLocks noGrp="1"/>
          </p:cNvSpPr>
          <p:nvPr>
            <p:ph type="title"/>
          </p:nvPr>
        </p:nvSpPr>
        <p:spPr/>
        <p:txBody>
          <a:bodyPr/>
          <a:lstStyle/>
          <a:p>
            <a:r>
              <a:rPr lang="af-ZA" b="1" i="0">
                <a:solidFill>
                  <a:srgbClr val="202122"/>
                </a:solidFill>
                <a:effectLst/>
                <a:latin typeface="-apple-system"/>
              </a:rPr>
              <a:t>Vegetables</a:t>
            </a:r>
            <a:endParaRPr lang="fa-IR"/>
          </a:p>
        </p:txBody>
      </p:sp>
      <p:sp>
        <p:nvSpPr>
          <p:cNvPr id="3" name="نگهدارنده مکان محتوا 2">
            <a:extLst>
              <a:ext uri="{FF2B5EF4-FFF2-40B4-BE49-F238E27FC236}">
                <a16:creationId xmlns:a16="http://schemas.microsoft.com/office/drawing/2014/main" id="{ADAA8C2F-C67C-0548-918D-0F2257D036E2}"/>
              </a:ext>
            </a:extLst>
          </p:cNvPr>
          <p:cNvSpPr>
            <a:spLocks noGrp="1"/>
          </p:cNvSpPr>
          <p:nvPr>
            <p:ph sz="quarter" idx="13"/>
          </p:nvPr>
        </p:nvSpPr>
        <p:spPr/>
        <p:txBody>
          <a:bodyPr anchor="t">
            <a:normAutofit lnSpcReduction="10000"/>
          </a:bodyPr>
          <a:lstStyle/>
          <a:p>
            <a:pPr marL="0" indent="0" algn="l">
              <a:buNone/>
            </a:pPr>
            <a:r>
              <a:rPr lang="af-ZA" b="0" i="0">
                <a:solidFill>
                  <a:srgbClr val="202122"/>
                </a:solidFill>
                <a:effectLst/>
                <a:latin typeface="-apple-system"/>
              </a:rPr>
              <a:t>A </a:t>
            </a:r>
            <a:r>
              <a:rPr lang="af-ZA" b="0" i="0" u="none" strike="noStrike">
                <a:solidFill>
                  <a:srgbClr val="6B4BA1"/>
                </a:solidFill>
                <a:effectLst/>
                <a:latin typeface="-apple-system"/>
                <a:hlinkClick r:id="rId2" tooltip="Vegetable"/>
              </a:rPr>
              <a:t>vegetable</a:t>
            </a:r>
            <a:r>
              <a:rPr lang="af-ZA" b="0" i="0">
                <a:solidFill>
                  <a:srgbClr val="202122"/>
                </a:solidFill>
                <a:effectLst/>
                <a:latin typeface="-apple-system"/>
              </a:rPr>
              <a:t> is a part of a plant consumed by humans that is generally savory but is not sweet. A vegetable is not considered a grain, fruit, </a:t>
            </a:r>
            <a:r>
              <a:rPr lang="af-ZA" b="0" i="0" u="none" strike="noStrike">
                <a:solidFill>
                  <a:srgbClr val="6B4BA1"/>
                </a:solidFill>
                <a:effectLst/>
                <a:latin typeface="-apple-system"/>
                <a:hlinkClick r:id="rId3" tooltip="Nut (fruit)"/>
              </a:rPr>
              <a:t>nut</a:t>
            </a:r>
            <a:r>
              <a:rPr lang="af-ZA" b="0" i="0">
                <a:solidFill>
                  <a:srgbClr val="202122"/>
                </a:solidFill>
                <a:effectLst/>
                <a:latin typeface="-apple-system"/>
              </a:rPr>
              <a:t>, </a:t>
            </a:r>
            <a:r>
              <a:rPr lang="af-ZA" b="0" i="0" u="none" strike="noStrike">
                <a:solidFill>
                  <a:srgbClr val="6B4BA1"/>
                </a:solidFill>
                <a:effectLst/>
                <a:latin typeface="-apple-system"/>
                <a:hlinkClick r:id="rId4" tooltip="Spice"/>
              </a:rPr>
              <a:t>spice</a:t>
            </a:r>
            <a:r>
              <a:rPr lang="af-ZA" b="0" i="0">
                <a:solidFill>
                  <a:srgbClr val="202122"/>
                </a:solidFill>
                <a:effectLst/>
                <a:latin typeface="-apple-system"/>
              </a:rPr>
              <a:t>, or </a:t>
            </a:r>
            <a:r>
              <a:rPr lang="af-ZA" b="0" i="0" u="none" strike="noStrike">
                <a:solidFill>
                  <a:srgbClr val="6B4BA1"/>
                </a:solidFill>
                <a:effectLst/>
                <a:latin typeface="-apple-system"/>
                <a:hlinkClick r:id="rId5" tooltip="Herb"/>
              </a:rPr>
              <a:t>herb</a:t>
            </a:r>
            <a:r>
              <a:rPr lang="af-ZA" b="0" i="0">
                <a:solidFill>
                  <a:srgbClr val="202122"/>
                </a:solidFill>
                <a:effectLst/>
                <a:latin typeface="-apple-system"/>
              </a:rPr>
              <a:t>. For example, the </a:t>
            </a:r>
            <a:r>
              <a:rPr lang="af-ZA" b="0" i="0" u="none" strike="noStrike">
                <a:solidFill>
                  <a:srgbClr val="6B4BA1"/>
                </a:solidFill>
                <a:effectLst/>
                <a:latin typeface="-apple-system"/>
                <a:hlinkClick r:id="rId6" tooltip="Plant stem"/>
              </a:rPr>
              <a:t>stem</a:t>
            </a:r>
            <a:r>
              <a:rPr lang="af-ZA" b="0" i="0">
                <a:solidFill>
                  <a:srgbClr val="202122"/>
                </a:solidFill>
                <a:effectLst/>
                <a:latin typeface="-apple-system"/>
              </a:rPr>
              <a:t>, </a:t>
            </a:r>
            <a:r>
              <a:rPr lang="af-ZA" b="0" i="0" u="none" strike="noStrike">
                <a:solidFill>
                  <a:srgbClr val="6B4BA1"/>
                </a:solidFill>
                <a:effectLst/>
                <a:latin typeface="-apple-system"/>
                <a:hlinkClick r:id="rId7" tooltip="Root"/>
              </a:rPr>
              <a:t>root</a:t>
            </a:r>
            <a:r>
              <a:rPr lang="af-ZA" b="0" i="0">
                <a:solidFill>
                  <a:srgbClr val="202122"/>
                </a:solidFill>
                <a:effectLst/>
                <a:latin typeface="-apple-system"/>
              </a:rPr>
              <a:t>, </a:t>
            </a:r>
            <a:r>
              <a:rPr lang="af-ZA" b="0" i="0" u="none" strike="noStrike">
                <a:solidFill>
                  <a:srgbClr val="6B4BA1"/>
                </a:solidFill>
                <a:effectLst/>
                <a:latin typeface="-apple-system"/>
                <a:hlinkClick r:id="rId8" tooltip="Flower"/>
              </a:rPr>
              <a:t>flower</a:t>
            </a:r>
            <a:r>
              <a:rPr lang="af-ZA" b="0" i="0">
                <a:solidFill>
                  <a:srgbClr val="202122"/>
                </a:solidFill>
                <a:effectLst/>
                <a:latin typeface="-apple-system"/>
              </a:rPr>
              <a:t>, etc., may be eaten as vegetables. Vegetables contain many </a:t>
            </a:r>
            <a:r>
              <a:rPr lang="af-ZA" b="0" i="0" u="none" strike="noStrike">
                <a:solidFill>
                  <a:srgbClr val="6B4BA1"/>
                </a:solidFill>
                <a:effectLst/>
                <a:latin typeface="-apple-system"/>
                <a:hlinkClick r:id="rId9" tooltip="Vitamin"/>
              </a:rPr>
              <a:t>vitamins</a:t>
            </a:r>
            <a:r>
              <a:rPr lang="af-ZA" b="0" i="0">
                <a:solidFill>
                  <a:srgbClr val="202122"/>
                </a:solidFill>
                <a:effectLst/>
                <a:latin typeface="-apple-system"/>
              </a:rPr>
              <a:t> and </a:t>
            </a:r>
            <a:r>
              <a:rPr lang="af-ZA" b="0" i="0" u="none" strike="noStrike">
                <a:solidFill>
                  <a:srgbClr val="6B4BA1"/>
                </a:solidFill>
                <a:effectLst/>
                <a:latin typeface="-apple-system"/>
                <a:hlinkClick r:id="rId10" tooltip="Dietary minerals"/>
              </a:rPr>
              <a:t>minerals</a:t>
            </a:r>
            <a:r>
              <a:rPr lang="af-ZA" b="0" i="0">
                <a:solidFill>
                  <a:srgbClr val="202122"/>
                </a:solidFill>
                <a:effectLst/>
                <a:latin typeface="-apple-system"/>
              </a:rPr>
              <a:t>; however, different vegetables contain different spreads, so it is important to eat a wide variety of types. For example, green vegetables typically contain </a:t>
            </a:r>
            <a:r>
              <a:rPr lang="af-ZA" b="0" i="0" u="none" strike="noStrike">
                <a:solidFill>
                  <a:srgbClr val="6B4BA1"/>
                </a:solidFill>
                <a:effectLst/>
                <a:latin typeface="-apple-system"/>
                <a:hlinkClick r:id="rId11" tooltip="Vitamin A"/>
              </a:rPr>
              <a:t>vitamin A</a:t>
            </a:r>
            <a:r>
              <a:rPr lang="af-ZA" b="0" i="0">
                <a:solidFill>
                  <a:srgbClr val="202122"/>
                </a:solidFill>
                <a:effectLst/>
                <a:latin typeface="-apple-system"/>
              </a:rPr>
              <a:t>, dark orange and dark green vegetables contain </a:t>
            </a:r>
            <a:r>
              <a:rPr lang="af-ZA" b="0" i="0" u="none" strike="noStrike">
                <a:solidFill>
                  <a:srgbClr val="6B4BA1"/>
                </a:solidFill>
                <a:effectLst/>
                <a:latin typeface="-apple-system"/>
                <a:hlinkClick r:id="rId12" tooltip="Vitamin C"/>
              </a:rPr>
              <a:t>vitamin C</a:t>
            </a:r>
            <a:r>
              <a:rPr lang="af-ZA" b="0" i="0">
                <a:solidFill>
                  <a:srgbClr val="202122"/>
                </a:solidFill>
                <a:effectLst/>
                <a:latin typeface="-apple-system"/>
              </a:rPr>
              <a:t>, and vegetables like broccoli and related plants contain </a:t>
            </a:r>
            <a:r>
              <a:rPr lang="af-ZA" b="0" i="0" u="none" strike="noStrike">
                <a:solidFill>
                  <a:srgbClr val="6B4BA1"/>
                </a:solidFill>
                <a:effectLst/>
                <a:latin typeface="-apple-system"/>
                <a:hlinkClick r:id="rId13" tooltip="Iron"/>
              </a:rPr>
              <a:t>iron</a:t>
            </a:r>
            <a:r>
              <a:rPr lang="af-ZA" b="0" i="0">
                <a:solidFill>
                  <a:srgbClr val="202122"/>
                </a:solidFill>
                <a:effectLst/>
                <a:latin typeface="-apple-system"/>
              </a:rPr>
              <a:t>and </a:t>
            </a:r>
            <a:r>
              <a:rPr lang="af-ZA" b="0" i="0" u="none" strike="noStrike">
                <a:solidFill>
                  <a:srgbClr val="6B4BA1"/>
                </a:solidFill>
                <a:effectLst/>
                <a:latin typeface="-apple-system"/>
                <a:hlinkClick r:id="rId14" tooltip="Calcium"/>
              </a:rPr>
              <a:t>calcium</a:t>
            </a:r>
            <a:r>
              <a:rPr lang="af-ZA" b="0" i="0">
                <a:solidFill>
                  <a:srgbClr val="202122"/>
                </a:solidFill>
                <a:effectLst/>
                <a:latin typeface="-apple-system"/>
              </a:rPr>
              <a:t>. Vegetables are very low in </a:t>
            </a:r>
            <a:r>
              <a:rPr lang="af-ZA" b="0" i="0" u="none" strike="noStrike">
                <a:solidFill>
                  <a:srgbClr val="6B4BA1"/>
                </a:solidFill>
                <a:effectLst/>
                <a:latin typeface="-apple-system"/>
                <a:hlinkClick r:id="rId15" tooltip="Fat"/>
              </a:rPr>
              <a:t>fats</a:t>
            </a:r>
            <a:r>
              <a:rPr lang="af-ZA" b="0" i="0">
                <a:solidFill>
                  <a:srgbClr val="202122"/>
                </a:solidFill>
                <a:effectLst/>
                <a:latin typeface="-apple-system"/>
              </a:rPr>
              <a:t>and </a:t>
            </a:r>
            <a:r>
              <a:rPr lang="af-ZA" b="0" i="0" u="none" strike="noStrike">
                <a:solidFill>
                  <a:srgbClr val="6B4BA1"/>
                </a:solidFill>
                <a:effectLst/>
                <a:latin typeface="-apple-system"/>
                <a:hlinkClick r:id="rId16" tooltip="Calorie"/>
              </a:rPr>
              <a:t>calories</a:t>
            </a:r>
            <a:r>
              <a:rPr lang="af-ZA" b="0" i="0">
                <a:solidFill>
                  <a:srgbClr val="202122"/>
                </a:solidFill>
                <a:effectLst/>
                <a:latin typeface="-apple-system"/>
              </a:rPr>
              <a:t>, but ingredients added in preparation can often add these</a:t>
            </a:r>
            <a:endParaRPr lang="fa-IR"/>
          </a:p>
        </p:txBody>
      </p:sp>
    </p:spTree>
    <p:extLst>
      <p:ext uri="{BB962C8B-B14F-4D97-AF65-F5344CB8AC3E}">
        <p14:creationId xmlns:p14="http://schemas.microsoft.com/office/powerpoint/2010/main" val="49488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269A72-C49C-6F4B-974E-776F9E63E1A4}"/>
              </a:ext>
            </a:extLst>
          </p:cNvPr>
          <p:cNvSpPr>
            <a:spLocks noGrp="1"/>
          </p:cNvSpPr>
          <p:nvPr>
            <p:ph type="title"/>
          </p:nvPr>
        </p:nvSpPr>
        <p:spPr/>
        <p:txBody>
          <a:bodyPr/>
          <a:lstStyle/>
          <a:p>
            <a:r>
              <a:rPr lang="af-ZA" b="1" i="0">
                <a:solidFill>
                  <a:srgbClr val="202122"/>
                </a:solidFill>
                <a:effectLst/>
                <a:latin typeface="-apple-system"/>
              </a:rPr>
              <a:t>Grains</a:t>
            </a:r>
            <a:endParaRPr lang="fa-IR"/>
          </a:p>
        </p:txBody>
      </p:sp>
      <p:sp>
        <p:nvSpPr>
          <p:cNvPr id="3" name="نگهدارنده مکان محتوا 2">
            <a:extLst>
              <a:ext uri="{FF2B5EF4-FFF2-40B4-BE49-F238E27FC236}">
                <a16:creationId xmlns:a16="http://schemas.microsoft.com/office/drawing/2014/main" id="{6DB2DE8B-BCAB-F442-A481-30A647436F47}"/>
              </a:ext>
            </a:extLst>
          </p:cNvPr>
          <p:cNvSpPr>
            <a:spLocks noGrp="1"/>
          </p:cNvSpPr>
          <p:nvPr>
            <p:ph sz="quarter" idx="13"/>
          </p:nvPr>
        </p:nvSpPr>
        <p:spPr/>
        <p:txBody>
          <a:bodyPr anchor="t"/>
          <a:lstStyle/>
          <a:p>
            <a:pPr marL="0" indent="0" algn="l">
              <a:buNone/>
            </a:pPr>
            <a:r>
              <a:rPr lang="af-ZA" b="0" i="0">
                <a:solidFill>
                  <a:srgbClr val="202122"/>
                </a:solidFill>
                <a:effectLst/>
                <a:latin typeface="-apple-system"/>
              </a:rPr>
              <a:t>These foods provide complex </a:t>
            </a:r>
            <a:r>
              <a:rPr lang="af-ZA" b="0" i="0" u="none" strike="noStrike">
                <a:solidFill>
                  <a:srgbClr val="6B4BA1"/>
                </a:solidFill>
                <a:effectLst/>
                <a:latin typeface="-apple-system"/>
                <a:hlinkClick r:id="rId2" tooltip="Carbohydrate"/>
              </a:rPr>
              <a:t>carbohydrates</a:t>
            </a:r>
            <a:r>
              <a:rPr lang="af-ZA" b="0" i="0">
                <a:solidFill>
                  <a:srgbClr val="202122"/>
                </a:solidFill>
                <a:effectLst/>
                <a:latin typeface="-apple-system"/>
              </a:rPr>
              <a:t>, which are a good source of energy and provide much nutrition when unrefined. Examples include </a:t>
            </a:r>
            <a:r>
              <a:rPr lang="af-ZA" b="0" i="0" u="none" strike="noStrike">
                <a:solidFill>
                  <a:srgbClr val="6B4BA1"/>
                </a:solidFill>
                <a:effectLst/>
                <a:latin typeface="-apple-system"/>
                <a:hlinkClick r:id="rId3" tooltip="Maize"/>
              </a:rPr>
              <a:t>corn</a:t>
            </a:r>
            <a:r>
              <a:rPr lang="af-ZA" b="0" i="0">
                <a:solidFill>
                  <a:srgbClr val="202122"/>
                </a:solidFill>
                <a:effectLst/>
                <a:latin typeface="-apple-system"/>
              </a:rPr>
              <a:t>, </a:t>
            </a:r>
            <a:r>
              <a:rPr lang="af-ZA" b="0" i="0" u="none" strike="noStrike">
                <a:solidFill>
                  <a:srgbClr val="6B4BA1"/>
                </a:solidFill>
                <a:effectLst/>
                <a:latin typeface="-apple-system"/>
                <a:hlinkClick r:id="rId4" tooltip="Wheat"/>
              </a:rPr>
              <a:t>wheat</a:t>
            </a:r>
            <a:r>
              <a:rPr lang="af-ZA" b="0" i="0">
                <a:solidFill>
                  <a:srgbClr val="202122"/>
                </a:solidFill>
                <a:effectLst/>
                <a:latin typeface="-apple-system"/>
              </a:rPr>
              <a:t>, </a:t>
            </a:r>
            <a:r>
              <a:rPr lang="af-ZA" b="0" i="0" u="none" strike="noStrike">
                <a:solidFill>
                  <a:srgbClr val="6B4BA1"/>
                </a:solidFill>
                <a:effectLst/>
                <a:latin typeface="-apple-system"/>
                <a:hlinkClick r:id="rId5" tooltip="Pasta"/>
              </a:rPr>
              <a:t>pasta</a:t>
            </a:r>
            <a:r>
              <a:rPr lang="af-ZA" b="0" i="0">
                <a:solidFill>
                  <a:srgbClr val="202122"/>
                </a:solidFill>
                <a:effectLst/>
                <a:latin typeface="-apple-system"/>
              </a:rPr>
              <a:t>, and </a:t>
            </a:r>
            <a:r>
              <a:rPr lang="af-ZA" b="0" i="0" u="none" strike="noStrike">
                <a:solidFill>
                  <a:srgbClr val="6B4BA1"/>
                </a:solidFill>
                <a:effectLst/>
                <a:latin typeface="-apple-system"/>
                <a:hlinkClick r:id="rId6" tooltip="Rice"/>
              </a:rPr>
              <a:t>rice</a:t>
            </a:r>
            <a:r>
              <a:rPr lang="af-ZA" b="0" i="0">
                <a:solidFill>
                  <a:srgbClr val="202122"/>
                </a:solidFill>
                <a:effectLst/>
                <a:latin typeface="-apple-system"/>
              </a:rPr>
              <a:t>.</a:t>
            </a:r>
            <a:endParaRPr lang="fa-IR"/>
          </a:p>
        </p:txBody>
      </p:sp>
    </p:spTree>
    <p:extLst>
      <p:ext uri="{BB962C8B-B14F-4D97-AF65-F5344CB8AC3E}">
        <p14:creationId xmlns:p14="http://schemas.microsoft.com/office/powerpoint/2010/main" val="186065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9D59E9-67EB-2E46-B7E6-F93980262813}"/>
              </a:ext>
            </a:extLst>
          </p:cNvPr>
          <p:cNvSpPr>
            <a:spLocks noGrp="1"/>
          </p:cNvSpPr>
          <p:nvPr>
            <p:ph type="title"/>
          </p:nvPr>
        </p:nvSpPr>
        <p:spPr/>
        <p:txBody>
          <a:bodyPr/>
          <a:lstStyle/>
          <a:p>
            <a:r>
              <a:rPr lang="af-ZA" b="1" i="0">
                <a:solidFill>
                  <a:srgbClr val="202122"/>
                </a:solidFill>
                <a:effectLst/>
                <a:latin typeface="-apple-system"/>
              </a:rPr>
              <a:t>Fruits</a:t>
            </a:r>
            <a:endParaRPr lang="fa-IR"/>
          </a:p>
        </p:txBody>
      </p:sp>
      <p:sp>
        <p:nvSpPr>
          <p:cNvPr id="3" name="نگهدارنده مکان محتوا 2">
            <a:extLst>
              <a:ext uri="{FF2B5EF4-FFF2-40B4-BE49-F238E27FC236}">
                <a16:creationId xmlns:a16="http://schemas.microsoft.com/office/drawing/2014/main" id="{74D35BC3-2833-3348-B952-71305A76DB9D}"/>
              </a:ext>
            </a:extLst>
          </p:cNvPr>
          <p:cNvSpPr>
            <a:spLocks noGrp="1"/>
          </p:cNvSpPr>
          <p:nvPr>
            <p:ph sz="quarter" idx="13"/>
          </p:nvPr>
        </p:nvSpPr>
        <p:spPr/>
        <p:txBody>
          <a:bodyPr anchor="t">
            <a:normAutofit fontScale="92500"/>
          </a:bodyPr>
          <a:lstStyle/>
          <a:p>
            <a:pPr marL="0" indent="0" algn="l">
              <a:buNone/>
            </a:pPr>
            <a:r>
              <a:rPr lang="af-ZA" b="0" i="0">
                <a:solidFill>
                  <a:srgbClr val="202122"/>
                </a:solidFill>
                <a:effectLst/>
                <a:latin typeface="-apple-system"/>
              </a:rPr>
              <a:t>In terms of food (rather than botany), </a:t>
            </a:r>
            <a:r>
              <a:rPr lang="af-ZA" b="0" i="0" u="none" strike="noStrike">
                <a:solidFill>
                  <a:srgbClr val="6B4BA1"/>
                </a:solidFill>
                <a:effectLst/>
                <a:latin typeface="-apple-system"/>
                <a:hlinkClick r:id="rId2" tooltip="Fruit"/>
              </a:rPr>
              <a:t>fruits</a:t>
            </a:r>
            <a:r>
              <a:rPr lang="af-ZA" b="0" i="0">
                <a:solidFill>
                  <a:srgbClr val="202122"/>
                </a:solidFill>
                <a:effectLst/>
                <a:latin typeface="-apple-system"/>
              </a:rPr>
              <a:t>are the sweet-tasting </a:t>
            </a:r>
            <a:r>
              <a:rPr lang="af-ZA" b="0" i="0" u="none" strike="noStrike">
                <a:solidFill>
                  <a:srgbClr val="6B4BA1"/>
                </a:solidFill>
                <a:effectLst/>
                <a:latin typeface="-apple-system"/>
                <a:hlinkClick r:id="rId3" tooltip="Seed"/>
              </a:rPr>
              <a:t>seed</a:t>
            </a:r>
            <a:r>
              <a:rPr lang="af-ZA" b="0" i="0">
                <a:solidFill>
                  <a:srgbClr val="202122"/>
                </a:solidFill>
                <a:effectLst/>
                <a:latin typeface="-apple-system"/>
              </a:rPr>
              <a:t>-bearing parts of plants, or occasionally sweet parts of plants which do not bear seeds. These include </a:t>
            </a:r>
            <a:r>
              <a:rPr lang="af-ZA" b="0" i="0" u="none" strike="noStrike">
                <a:solidFill>
                  <a:srgbClr val="6B4BA1"/>
                </a:solidFill>
                <a:effectLst/>
                <a:latin typeface="-apple-system"/>
                <a:hlinkClick r:id="rId4" tooltip="Apple"/>
              </a:rPr>
              <a:t>apples</a:t>
            </a:r>
            <a:r>
              <a:rPr lang="af-ZA" b="0" i="0">
                <a:solidFill>
                  <a:srgbClr val="202122"/>
                </a:solidFill>
                <a:effectLst/>
                <a:latin typeface="-apple-system"/>
              </a:rPr>
              <a:t>, </a:t>
            </a:r>
            <a:r>
              <a:rPr lang="af-ZA" b="0" i="0" u="none" strike="noStrike">
                <a:solidFill>
                  <a:srgbClr val="6B4BA1"/>
                </a:solidFill>
                <a:effectLst/>
                <a:latin typeface="-apple-system"/>
                <a:hlinkClick r:id="rId5" tooltip="Orange (fruit)"/>
              </a:rPr>
              <a:t>oranges</a:t>
            </a:r>
            <a:r>
              <a:rPr lang="af-ZA" b="0" i="0">
                <a:solidFill>
                  <a:srgbClr val="202122"/>
                </a:solidFill>
                <a:effectLst/>
                <a:latin typeface="-apple-system"/>
              </a:rPr>
              <a:t>, </a:t>
            </a:r>
            <a:r>
              <a:rPr lang="af-ZA" b="0" i="0" u="none" strike="noStrike">
                <a:solidFill>
                  <a:srgbClr val="6B4BA1"/>
                </a:solidFill>
                <a:effectLst/>
                <a:latin typeface="-apple-system"/>
                <a:hlinkClick r:id="rId6" tooltip="Grape"/>
              </a:rPr>
              <a:t>grapes</a:t>
            </a:r>
            <a:r>
              <a:rPr lang="af-ZA" b="0" i="0">
                <a:solidFill>
                  <a:srgbClr val="202122"/>
                </a:solidFill>
                <a:effectLst/>
                <a:latin typeface="-apple-system"/>
              </a:rPr>
              <a:t>, </a:t>
            </a:r>
            <a:r>
              <a:rPr lang="af-ZA" b="0" i="0" u="none" strike="noStrike">
                <a:solidFill>
                  <a:srgbClr val="6B4BA1"/>
                </a:solidFill>
                <a:effectLst/>
                <a:latin typeface="-apple-system"/>
                <a:hlinkClick r:id="rId7" tooltip="Banana"/>
              </a:rPr>
              <a:t>bananas</a:t>
            </a:r>
            <a:r>
              <a:rPr lang="af-ZA" b="0" i="0">
                <a:solidFill>
                  <a:srgbClr val="202122"/>
                </a:solidFill>
                <a:effectLst/>
                <a:latin typeface="-apple-system"/>
              </a:rPr>
              <a:t>, etc. Fruits are low in calories and fat and are a source of natural </a:t>
            </a:r>
            <a:r>
              <a:rPr lang="af-ZA" b="0" i="0" u="none" strike="noStrike">
                <a:solidFill>
                  <a:srgbClr val="6B4BA1"/>
                </a:solidFill>
                <a:effectLst/>
                <a:latin typeface="-apple-system"/>
                <a:hlinkClick r:id="rId8" tooltip="Sugar"/>
              </a:rPr>
              <a:t>sugars</a:t>
            </a:r>
            <a:r>
              <a:rPr lang="af-ZA" b="0" i="0">
                <a:solidFill>
                  <a:srgbClr val="202122"/>
                </a:solidFill>
                <a:effectLst/>
                <a:latin typeface="-apple-system"/>
              </a:rPr>
              <a:t>, </a:t>
            </a:r>
            <a:r>
              <a:rPr lang="af-ZA" b="0" i="0" u="none" strike="noStrike">
                <a:solidFill>
                  <a:srgbClr val="6B4BA1"/>
                </a:solidFill>
                <a:effectLst/>
                <a:latin typeface="-apple-system"/>
                <a:hlinkClick r:id="rId9" tooltip="Fiber"/>
              </a:rPr>
              <a:t>fiber</a:t>
            </a:r>
            <a:r>
              <a:rPr lang="af-ZA" b="0" i="0">
                <a:solidFill>
                  <a:srgbClr val="202122"/>
                </a:solidFill>
                <a:effectLst/>
                <a:latin typeface="-apple-system"/>
              </a:rPr>
              <a:t> and vitamins. Processing fruit when </a:t>
            </a:r>
            <a:r>
              <a:rPr lang="af-ZA" b="0" i="0" u="none" strike="noStrike">
                <a:solidFill>
                  <a:srgbClr val="6B4BA1"/>
                </a:solidFill>
                <a:effectLst/>
                <a:latin typeface="-apple-system"/>
                <a:hlinkClick r:id="rId10" tooltip="Canning"/>
              </a:rPr>
              <a:t>canning</a:t>
            </a:r>
            <a:r>
              <a:rPr lang="af-ZA" b="0" i="0">
                <a:solidFill>
                  <a:srgbClr val="202122"/>
                </a:solidFill>
                <a:effectLst/>
                <a:latin typeface="-apple-system"/>
              </a:rPr>
              <a:t> or making into </a:t>
            </a:r>
            <a:r>
              <a:rPr lang="af-ZA" b="0" i="0" u="none" strike="noStrike">
                <a:solidFill>
                  <a:srgbClr val="6B4BA1"/>
                </a:solidFill>
                <a:effectLst/>
                <a:latin typeface="-apple-system"/>
                <a:hlinkClick r:id="rId11" tooltip="Juice"/>
              </a:rPr>
              <a:t>juices</a:t>
            </a:r>
            <a:r>
              <a:rPr lang="af-ZA" b="0" i="0">
                <a:solidFill>
                  <a:srgbClr val="202122"/>
                </a:solidFill>
                <a:effectLst/>
                <a:latin typeface="-apple-system"/>
              </a:rPr>
              <a:t> may add sugars and remove nutrients. The fruit food group is sometimes combined with the vegetable food group. Note that a massive number of different plant species produce seed pods which are considered fruits in botany, and there are a number of botanical fruits which are conventionally </a:t>
            </a:r>
            <a:r>
              <a:rPr lang="af-ZA" b="1" i="0">
                <a:solidFill>
                  <a:srgbClr val="202122"/>
                </a:solidFill>
                <a:effectLst/>
                <a:latin typeface="-apple-system"/>
              </a:rPr>
              <a:t>not</a:t>
            </a:r>
            <a:r>
              <a:rPr lang="af-ZA" b="0" i="0">
                <a:solidFill>
                  <a:srgbClr val="202122"/>
                </a:solidFill>
                <a:effectLst/>
                <a:latin typeface="-apple-system"/>
              </a:rPr>
              <a:t> considered fruits in </a:t>
            </a:r>
            <a:r>
              <a:rPr lang="af-ZA" b="0" i="0" u="none" strike="noStrike">
                <a:solidFill>
                  <a:srgbClr val="6B4BA1"/>
                </a:solidFill>
                <a:effectLst/>
                <a:latin typeface="-apple-system"/>
                <a:hlinkClick r:id="rId12" tooltip="Cuisine"/>
              </a:rPr>
              <a:t>cuisine</a:t>
            </a:r>
            <a:r>
              <a:rPr lang="af-ZA" b="0" i="0">
                <a:solidFill>
                  <a:srgbClr val="202122"/>
                </a:solidFill>
                <a:effectLst/>
                <a:latin typeface="-apple-system"/>
              </a:rPr>
              <a:t> because they lack the characteristic sweet taste, e.g., </a:t>
            </a:r>
            <a:r>
              <a:rPr lang="af-ZA" b="0" i="0" u="none" strike="noStrike">
                <a:solidFill>
                  <a:srgbClr val="6B4BA1"/>
                </a:solidFill>
                <a:effectLst/>
                <a:latin typeface="-apple-system"/>
                <a:hlinkClick r:id="rId13" tooltip="Tomato"/>
              </a:rPr>
              <a:t>tomatoes</a:t>
            </a:r>
            <a:r>
              <a:rPr lang="af-ZA" b="0" i="0">
                <a:solidFill>
                  <a:srgbClr val="202122"/>
                </a:solidFill>
                <a:effectLst/>
                <a:latin typeface="-apple-system"/>
              </a:rPr>
              <a:t> or </a:t>
            </a:r>
            <a:r>
              <a:rPr lang="af-ZA" b="0" i="0" u="none" strike="noStrike">
                <a:solidFill>
                  <a:srgbClr val="6B4BA1"/>
                </a:solidFill>
                <a:effectLst/>
                <a:latin typeface="-apple-system"/>
                <a:hlinkClick r:id="rId14" tooltip="Avocado"/>
              </a:rPr>
              <a:t>avocados</a:t>
            </a:r>
            <a:endParaRPr lang="fa-IR"/>
          </a:p>
        </p:txBody>
      </p:sp>
    </p:spTree>
    <p:extLst>
      <p:ext uri="{BB962C8B-B14F-4D97-AF65-F5344CB8AC3E}">
        <p14:creationId xmlns:p14="http://schemas.microsoft.com/office/powerpoint/2010/main" val="104922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8BB1C3-DD2C-F54A-AD5F-538AC9D23D96}"/>
              </a:ext>
            </a:extLst>
          </p:cNvPr>
          <p:cNvSpPr>
            <a:spLocks noGrp="1"/>
          </p:cNvSpPr>
          <p:nvPr>
            <p:ph type="title"/>
          </p:nvPr>
        </p:nvSpPr>
        <p:spPr/>
        <p:txBody>
          <a:bodyPr/>
          <a:lstStyle/>
          <a:p>
            <a:r>
              <a:rPr lang="af-ZA" b="1" i="0">
                <a:solidFill>
                  <a:srgbClr val="202122"/>
                </a:solidFill>
                <a:effectLst/>
                <a:latin typeface="-apple-system"/>
              </a:rPr>
              <a:t>Oils and sweets</a:t>
            </a:r>
            <a:endParaRPr lang="fa-IR"/>
          </a:p>
        </p:txBody>
      </p:sp>
      <p:sp>
        <p:nvSpPr>
          <p:cNvPr id="3" name="نگهدارنده مکان محتوا 2">
            <a:extLst>
              <a:ext uri="{FF2B5EF4-FFF2-40B4-BE49-F238E27FC236}">
                <a16:creationId xmlns:a16="http://schemas.microsoft.com/office/drawing/2014/main" id="{66A87A18-3C0C-F340-B1DC-BFD0D13B37F8}"/>
              </a:ext>
            </a:extLst>
          </p:cNvPr>
          <p:cNvSpPr>
            <a:spLocks noGrp="1"/>
          </p:cNvSpPr>
          <p:nvPr>
            <p:ph sz="quarter" idx="13"/>
          </p:nvPr>
        </p:nvSpPr>
        <p:spPr/>
        <p:txBody>
          <a:bodyPr anchor="t"/>
          <a:lstStyle/>
          <a:p>
            <a:pPr marL="0" indent="0" algn="l">
              <a:buNone/>
            </a:pPr>
            <a:r>
              <a:rPr lang="af-ZA" b="0" i="0">
                <a:solidFill>
                  <a:srgbClr val="202122"/>
                </a:solidFill>
                <a:effectLst/>
                <a:latin typeface="-apple-system"/>
              </a:rPr>
              <a:t>A food pyramid's tip is the smallest part, so the fats and sweets in the top of the Food Pyramid should comprise the smallest percentage of the diet. The foods at the top of the food pyramid should be eaten sparingly because they provide calories, but not much in the way of nutrition. These foods include salad dressings, oils, cream, butter, margarine, sugars, soft drinks, candies, and sweet desserts</a:t>
            </a:r>
            <a:endParaRPr lang="fa-IR"/>
          </a:p>
        </p:txBody>
      </p:sp>
    </p:spTree>
    <p:extLst>
      <p:ext uri="{BB962C8B-B14F-4D97-AF65-F5344CB8AC3E}">
        <p14:creationId xmlns:p14="http://schemas.microsoft.com/office/powerpoint/2010/main" val="230291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2EB0DE-1A2B-4C4E-BDDB-BAB77A22E9AB}"/>
              </a:ext>
            </a:extLst>
          </p:cNvPr>
          <p:cNvSpPr>
            <a:spLocks noGrp="1"/>
          </p:cNvSpPr>
          <p:nvPr>
            <p:ph type="title"/>
          </p:nvPr>
        </p:nvSpPr>
        <p:spPr/>
        <p:txBody>
          <a:bodyPr/>
          <a:lstStyle/>
          <a:p>
            <a:r>
              <a:rPr lang="af-ZA" b="1" i="0">
                <a:solidFill>
                  <a:srgbClr val="202122"/>
                </a:solidFill>
                <a:effectLst/>
                <a:latin typeface="-apple-system"/>
              </a:rPr>
              <a:t>Dairy</a:t>
            </a:r>
            <a:endParaRPr lang="fa-IR"/>
          </a:p>
        </p:txBody>
      </p:sp>
      <p:sp>
        <p:nvSpPr>
          <p:cNvPr id="3" name="نگهدارنده مکان محتوا 2">
            <a:extLst>
              <a:ext uri="{FF2B5EF4-FFF2-40B4-BE49-F238E27FC236}">
                <a16:creationId xmlns:a16="http://schemas.microsoft.com/office/drawing/2014/main" id="{8BC0288E-CDA3-4940-9370-408D2A625B8E}"/>
              </a:ext>
            </a:extLst>
          </p:cNvPr>
          <p:cNvSpPr>
            <a:spLocks noGrp="1"/>
          </p:cNvSpPr>
          <p:nvPr>
            <p:ph sz="quarter" idx="13"/>
          </p:nvPr>
        </p:nvSpPr>
        <p:spPr/>
        <p:txBody>
          <a:bodyPr anchor="t">
            <a:normAutofit fontScale="85000" lnSpcReduction="20000"/>
          </a:bodyPr>
          <a:lstStyle/>
          <a:p>
            <a:pPr marL="0" indent="0" algn="l">
              <a:buNone/>
            </a:pPr>
            <a:r>
              <a:rPr lang="af-ZA" b="0" i="0" u="sng">
                <a:solidFill>
                  <a:srgbClr val="FAA700"/>
                </a:solidFill>
                <a:effectLst/>
                <a:latin typeface="-apple-system"/>
                <a:hlinkClick r:id="rId2" tooltip="Dairy product"/>
              </a:rPr>
              <a:t>Dairy products</a:t>
            </a:r>
            <a:r>
              <a:rPr lang="af-ZA" b="0" i="0">
                <a:solidFill>
                  <a:srgbClr val="202122"/>
                </a:solidFill>
                <a:effectLst/>
                <a:latin typeface="-apple-system"/>
              </a:rPr>
              <a:t> are produced from the </a:t>
            </a:r>
            <a:r>
              <a:rPr lang="af-ZA" b="0" i="0" u="none" strike="noStrike">
                <a:solidFill>
                  <a:srgbClr val="6B4BA1"/>
                </a:solidFill>
                <a:effectLst/>
                <a:latin typeface="-apple-system"/>
                <a:hlinkClick r:id="rId3" tooltip="Milk"/>
              </a:rPr>
              <a:t>milk</a:t>
            </a:r>
            <a:r>
              <a:rPr lang="af-ZA" b="0" i="0">
                <a:solidFill>
                  <a:srgbClr val="202122"/>
                </a:solidFill>
                <a:effectLst/>
                <a:latin typeface="-apple-system"/>
              </a:rPr>
              <a:t> of </a:t>
            </a:r>
            <a:r>
              <a:rPr lang="af-ZA" b="0" i="0" u="none" strike="noStrike">
                <a:solidFill>
                  <a:srgbClr val="6B4BA1"/>
                </a:solidFill>
                <a:effectLst/>
                <a:latin typeface="-apple-system"/>
                <a:hlinkClick r:id="rId4" tooltip="Mammal"/>
              </a:rPr>
              <a:t>mammals</a:t>
            </a:r>
            <a:r>
              <a:rPr lang="af-ZA" b="0" i="0">
                <a:solidFill>
                  <a:srgbClr val="202122"/>
                </a:solidFill>
                <a:effectLst/>
                <a:latin typeface="-apple-system"/>
              </a:rPr>
              <a:t>, usually but not exclusively </a:t>
            </a:r>
            <a:r>
              <a:rPr lang="af-ZA" b="0" i="0" u="none" strike="noStrike">
                <a:solidFill>
                  <a:srgbClr val="6B4BA1"/>
                </a:solidFill>
                <a:effectLst/>
                <a:latin typeface="-apple-system"/>
                <a:hlinkClick r:id="rId5" tooltip="Cattle"/>
              </a:rPr>
              <a:t>cattle</a:t>
            </a:r>
            <a:r>
              <a:rPr lang="af-ZA" b="0" i="0">
                <a:solidFill>
                  <a:srgbClr val="202122"/>
                </a:solidFill>
                <a:effectLst/>
                <a:latin typeface="-apple-system"/>
              </a:rPr>
              <a:t>. They include milk, </a:t>
            </a:r>
            <a:r>
              <a:rPr lang="af-ZA" b="0" i="0" u="none" strike="noStrike">
                <a:solidFill>
                  <a:srgbClr val="6B4BA1"/>
                </a:solidFill>
                <a:effectLst/>
                <a:latin typeface="-apple-system"/>
                <a:hlinkClick r:id="rId6" tooltip="Yogurt"/>
              </a:rPr>
              <a:t>yogurt</a:t>
            </a:r>
            <a:r>
              <a:rPr lang="af-ZA" b="0" i="0">
                <a:solidFill>
                  <a:srgbClr val="202122"/>
                </a:solidFill>
                <a:effectLst/>
                <a:latin typeface="-apple-system"/>
              </a:rPr>
              <a:t> and </a:t>
            </a:r>
            <a:r>
              <a:rPr lang="af-ZA" b="0" i="0" u="none" strike="noStrike">
                <a:solidFill>
                  <a:srgbClr val="6B4BA1"/>
                </a:solidFill>
                <a:effectLst/>
                <a:latin typeface="-apple-system"/>
                <a:hlinkClick r:id="rId7" tooltip="Cheese"/>
              </a:rPr>
              <a:t>cheese</a:t>
            </a:r>
            <a:r>
              <a:rPr lang="af-ZA" b="0" i="0">
                <a:solidFill>
                  <a:srgbClr val="202122"/>
                </a:solidFill>
                <a:effectLst/>
                <a:latin typeface="-apple-system"/>
              </a:rPr>
              <a:t>. Milk and its derivative products are a rich source of dietary calcium and also provide protein, </a:t>
            </a:r>
            <a:r>
              <a:rPr lang="af-ZA" b="0" i="0" u="none" strike="noStrike">
                <a:solidFill>
                  <a:srgbClr val="6B4BA1"/>
                </a:solidFill>
                <a:effectLst/>
                <a:latin typeface="-apple-system"/>
                <a:hlinkClick r:id="rId8" tooltip="Phosphorus"/>
              </a:rPr>
              <a:t>phosphorus</a:t>
            </a:r>
            <a:r>
              <a:rPr lang="af-ZA" b="0" i="0">
                <a:solidFill>
                  <a:srgbClr val="202122"/>
                </a:solidFill>
                <a:effectLst/>
                <a:latin typeface="-apple-system"/>
              </a:rPr>
              <a:t>, vitamin A, and </a:t>
            </a:r>
            <a:r>
              <a:rPr lang="af-ZA" b="0" i="0" u="none" strike="noStrike">
                <a:solidFill>
                  <a:srgbClr val="6B4BA1"/>
                </a:solidFill>
                <a:effectLst/>
                <a:latin typeface="-apple-system"/>
                <a:hlinkClick r:id="rId9" tooltip="Vitamin D"/>
              </a:rPr>
              <a:t>vitamin D</a:t>
            </a:r>
            <a:r>
              <a:rPr lang="af-ZA" b="0" i="0">
                <a:solidFill>
                  <a:srgbClr val="202122"/>
                </a:solidFill>
                <a:effectLst/>
                <a:latin typeface="-apple-system"/>
              </a:rPr>
              <a:t>. However, many dairy products are high in saturated fat and cholesterol compared to vegetables, fruits and whole grains, which is why skimmed products are available as an alternative. Historically, adults were recommended to consume three cups of dairy products per day.</a:t>
            </a:r>
            <a:r>
              <a:rPr lang="af-ZA" b="0" i="0" u="none" strike="noStrike" baseline="30000">
                <a:solidFill>
                  <a:srgbClr val="6B4BA1"/>
                </a:solidFill>
                <a:effectLst/>
                <a:latin typeface="inherit"/>
                <a:hlinkClick r:id="rId10"/>
              </a:rPr>
              <a:t>[12]</a:t>
            </a:r>
            <a:r>
              <a:rPr lang="af-ZA" b="0" i="0">
                <a:solidFill>
                  <a:srgbClr val="202122"/>
                </a:solidFill>
                <a:effectLst/>
                <a:latin typeface="-apple-system"/>
              </a:rPr>
              <a:t> More recently, evidence is mounting that dairy products have greater levels of negative effects on health than previously thought and confer fewer benefits. For example, recent research has shown that dairy products are not related to stronger bones or less fractures; on the flip side, another study showed that milk (and yogurt) consumption results in higher bone mineral density in the hip. Overall, the majority of research suggests that dairy has some beneficial effects on bone health, in part because of milk's other nutrients</a:t>
            </a:r>
            <a:endParaRPr lang="fa-IR"/>
          </a:p>
        </p:txBody>
      </p:sp>
    </p:spTree>
    <p:extLst>
      <p:ext uri="{BB962C8B-B14F-4D97-AF65-F5344CB8AC3E}">
        <p14:creationId xmlns:p14="http://schemas.microsoft.com/office/powerpoint/2010/main" val="351405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4EF506-A33A-844C-9E4D-B97204887429}"/>
              </a:ext>
            </a:extLst>
          </p:cNvPr>
          <p:cNvSpPr>
            <a:spLocks noGrp="1"/>
          </p:cNvSpPr>
          <p:nvPr>
            <p:ph type="title"/>
          </p:nvPr>
        </p:nvSpPr>
        <p:spPr/>
        <p:txBody>
          <a:bodyPr/>
          <a:lstStyle/>
          <a:p>
            <a:r>
              <a:rPr lang="af-ZA" b="1" i="0">
                <a:solidFill>
                  <a:srgbClr val="202122"/>
                </a:solidFill>
                <a:effectLst/>
                <a:latin typeface="-apple-system"/>
              </a:rPr>
              <a:t>Meat and beans</a:t>
            </a:r>
            <a:endParaRPr lang="fa-IR"/>
          </a:p>
        </p:txBody>
      </p:sp>
      <p:sp>
        <p:nvSpPr>
          <p:cNvPr id="3" name="نگهدارنده مکان محتوا 2">
            <a:extLst>
              <a:ext uri="{FF2B5EF4-FFF2-40B4-BE49-F238E27FC236}">
                <a16:creationId xmlns:a16="http://schemas.microsoft.com/office/drawing/2014/main" id="{31B36B83-DA47-C649-8FE0-C21B21C8FE8C}"/>
              </a:ext>
            </a:extLst>
          </p:cNvPr>
          <p:cNvSpPr>
            <a:spLocks noGrp="1"/>
          </p:cNvSpPr>
          <p:nvPr>
            <p:ph sz="quarter" idx="13"/>
          </p:nvPr>
        </p:nvSpPr>
        <p:spPr/>
        <p:txBody>
          <a:bodyPr anchor="t">
            <a:normAutofit fontScale="77500" lnSpcReduction="20000"/>
          </a:bodyPr>
          <a:lstStyle/>
          <a:p>
            <a:pPr fontAlgn="base"/>
            <a:r>
              <a:rPr lang="af-ZA" b="0" i="0" u="sng">
                <a:solidFill>
                  <a:srgbClr val="FAA700"/>
                </a:solidFill>
                <a:effectLst/>
                <a:latin typeface="inherit"/>
                <a:hlinkClick r:id="rId2" tooltip="Meat"/>
              </a:rPr>
              <a:t>Meat</a:t>
            </a:r>
            <a:r>
              <a:rPr lang="af-ZA" b="0" i="0">
                <a:solidFill>
                  <a:srgbClr val="202122"/>
                </a:solidFill>
                <a:effectLst/>
                <a:latin typeface="-apple-system"/>
              </a:rPr>
              <a:t> is the </a:t>
            </a:r>
            <a:r>
              <a:rPr lang="af-ZA" b="0" i="0" u="none" strike="noStrike">
                <a:solidFill>
                  <a:srgbClr val="6B4BA1"/>
                </a:solidFill>
                <a:effectLst/>
                <a:latin typeface="inherit"/>
                <a:hlinkClick r:id="rId3" tooltip="Biological tissue"/>
              </a:rPr>
              <a:t>tissue</a:t>
            </a:r>
            <a:r>
              <a:rPr lang="af-ZA" b="0" i="0">
                <a:solidFill>
                  <a:srgbClr val="202122"/>
                </a:solidFill>
                <a:effectLst/>
                <a:latin typeface="-apple-system"/>
              </a:rPr>
              <a:t> – usually </a:t>
            </a:r>
            <a:r>
              <a:rPr lang="af-ZA" b="0" i="0" u="none" strike="noStrike">
                <a:solidFill>
                  <a:srgbClr val="6B4BA1"/>
                </a:solidFill>
                <a:effectLst/>
                <a:latin typeface="inherit"/>
                <a:hlinkClick r:id="rId4" tooltip="Muscle"/>
              </a:rPr>
              <a:t>muscle</a:t>
            </a:r>
            <a:r>
              <a:rPr lang="af-ZA" b="0" i="0">
                <a:solidFill>
                  <a:srgbClr val="202122"/>
                </a:solidFill>
                <a:effectLst/>
                <a:latin typeface="-apple-system"/>
              </a:rPr>
              <a:t> – of an </a:t>
            </a:r>
            <a:r>
              <a:rPr lang="af-ZA" b="0" i="0" u="none" strike="noStrike">
                <a:solidFill>
                  <a:srgbClr val="6B4BA1"/>
                </a:solidFill>
                <a:effectLst/>
                <a:latin typeface="inherit"/>
                <a:hlinkClick r:id="rId5" tooltip="Animal"/>
              </a:rPr>
              <a:t>animal</a:t>
            </a:r>
            <a:r>
              <a:rPr lang="af-ZA" b="0" i="0">
                <a:solidFill>
                  <a:srgbClr val="202122"/>
                </a:solidFill>
                <a:effectLst/>
                <a:latin typeface="-apple-system"/>
              </a:rPr>
              <a:t> consumed by humans. Since most parts of many animals are edible, there is a vast variety of meats. Meat is a major source of </a:t>
            </a:r>
            <a:r>
              <a:rPr lang="af-ZA" b="0" i="0" u="none" strike="noStrike">
                <a:solidFill>
                  <a:srgbClr val="6B4BA1"/>
                </a:solidFill>
                <a:effectLst/>
                <a:latin typeface="inherit"/>
                <a:hlinkClick r:id="rId6" tooltip="Protein"/>
              </a:rPr>
              <a:t>protein</a:t>
            </a:r>
            <a:r>
              <a:rPr lang="af-ZA" b="0" i="0">
                <a:solidFill>
                  <a:srgbClr val="202122"/>
                </a:solidFill>
                <a:effectLst/>
                <a:latin typeface="-apple-system"/>
              </a:rPr>
              <a:t>, as well as iron, </a:t>
            </a:r>
            <a:r>
              <a:rPr lang="af-ZA" b="0" i="0" u="none" strike="noStrike">
                <a:solidFill>
                  <a:srgbClr val="6B4BA1"/>
                </a:solidFill>
                <a:effectLst/>
                <a:latin typeface="inherit"/>
                <a:hlinkClick r:id="rId7" tooltip="Zinc"/>
              </a:rPr>
              <a:t>zinc</a:t>
            </a:r>
            <a:r>
              <a:rPr lang="af-ZA" b="0" i="0">
                <a:solidFill>
                  <a:srgbClr val="202122"/>
                </a:solidFill>
                <a:effectLst/>
                <a:latin typeface="-apple-system"/>
              </a:rPr>
              <a:t>, and </a:t>
            </a:r>
            <a:r>
              <a:rPr lang="af-ZA" b="0" i="0" u="none" strike="noStrike">
                <a:solidFill>
                  <a:srgbClr val="6B4BA1"/>
                </a:solidFill>
                <a:effectLst/>
                <a:latin typeface="inherit"/>
                <a:hlinkClick r:id="rId8" tooltip="Vitamin B12"/>
              </a:rPr>
              <a:t>vitamin B12</a:t>
            </a:r>
            <a:r>
              <a:rPr lang="af-ZA" b="0" i="0">
                <a:solidFill>
                  <a:srgbClr val="202122"/>
                </a:solidFill>
                <a:effectLst/>
                <a:latin typeface="-apple-system"/>
              </a:rPr>
              <a:t>. Meats, poultry, and fish include </a:t>
            </a:r>
            <a:r>
              <a:rPr lang="af-ZA" b="0" i="0" u="none" strike="noStrike">
                <a:solidFill>
                  <a:srgbClr val="6B4BA1"/>
                </a:solidFill>
                <a:effectLst/>
                <a:latin typeface="inherit"/>
                <a:hlinkClick r:id="rId9" tooltip="Beef"/>
              </a:rPr>
              <a:t>beef</a:t>
            </a:r>
            <a:r>
              <a:rPr lang="af-ZA" b="0" i="0">
                <a:solidFill>
                  <a:srgbClr val="202122"/>
                </a:solidFill>
                <a:effectLst/>
                <a:latin typeface="-apple-system"/>
              </a:rPr>
              <a:t>, </a:t>
            </a:r>
            <a:r>
              <a:rPr lang="af-ZA" b="0" i="0" u="none" strike="noStrike">
                <a:solidFill>
                  <a:srgbClr val="6B4BA1"/>
                </a:solidFill>
                <a:effectLst/>
                <a:latin typeface="inherit"/>
                <a:hlinkClick r:id="rId10" tooltip="Chicken (food)"/>
              </a:rPr>
              <a:t>chicken</a:t>
            </a:r>
            <a:r>
              <a:rPr lang="af-ZA" b="0" i="0">
                <a:solidFill>
                  <a:srgbClr val="202122"/>
                </a:solidFill>
                <a:effectLst/>
                <a:latin typeface="-apple-system"/>
              </a:rPr>
              <a:t>, </a:t>
            </a:r>
            <a:r>
              <a:rPr lang="af-ZA" b="0" i="0" u="none" strike="noStrike">
                <a:solidFill>
                  <a:srgbClr val="6B4BA1"/>
                </a:solidFill>
                <a:effectLst/>
                <a:latin typeface="inherit"/>
                <a:hlinkClick r:id="rId11" tooltip="Pork"/>
              </a:rPr>
              <a:t>pork</a:t>
            </a:r>
            <a:r>
              <a:rPr lang="af-ZA" b="0" i="0">
                <a:solidFill>
                  <a:srgbClr val="202122"/>
                </a:solidFill>
                <a:effectLst/>
                <a:latin typeface="-apple-system"/>
              </a:rPr>
              <a:t>, </a:t>
            </a:r>
            <a:r>
              <a:rPr lang="af-ZA" b="0" i="0" u="none" strike="noStrike">
                <a:solidFill>
                  <a:srgbClr val="6B4BA1"/>
                </a:solidFill>
                <a:effectLst/>
                <a:latin typeface="inherit"/>
                <a:hlinkClick r:id="rId12" tooltip="Salmon"/>
              </a:rPr>
              <a:t>salmon</a:t>
            </a:r>
            <a:r>
              <a:rPr lang="af-ZA" b="0" i="0">
                <a:solidFill>
                  <a:srgbClr val="202122"/>
                </a:solidFill>
                <a:effectLst/>
                <a:latin typeface="-apple-system"/>
              </a:rPr>
              <a:t>, </a:t>
            </a:r>
            <a:r>
              <a:rPr lang="af-ZA" b="0" i="0" u="none" strike="noStrike">
                <a:solidFill>
                  <a:srgbClr val="6B4BA1"/>
                </a:solidFill>
                <a:effectLst/>
                <a:latin typeface="inherit"/>
                <a:hlinkClick r:id="rId13" tooltip="Tuna"/>
              </a:rPr>
              <a:t>tuna</a:t>
            </a:r>
            <a:r>
              <a:rPr lang="af-ZA" b="0" i="0">
                <a:solidFill>
                  <a:srgbClr val="202122"/>
                </a:solidFill>
                <a:effectLst/>
                <a:latin typeface="-apple-system"/>
              </a:rPr>
              <a:t>, </a:t>
            </a:r>
            <a:r>
              <a:rPr lang="af-ZA" b="0" i="0" u="none" strike="noStrike">
                <a:solidFill>
                  <a:srgbClr val="6B4BA1"/>
                </a:solidFill>
                <a:effectLst/>
                <a:latin typeface="inherit"/>
                <a:hlinkClick r:id="rId14" tooltip="Shrimp"/>
              </a:rPr>
              <a:t>shrimp</a:t>
            </a:r>
            <a:r>
              <a:rPr lang="af-ZA" b="0" i="0">
                <a:solidFill>
                  <a:srgbClr val="202122"/>
                </a:solidFill>
                <a:effectLst/>
                <a:latin typeface="-apple-system"/>
              </a:rPr>
              <a:t>, and </a:t>
            </a:r>
            <a:r>
              <a:rPr lang="af-ZA" b="0" i="0" u="none" strike="noStrike">
                <a:solidFill>
                  <a:srgbClr val="6B4BA1"/>
                </a:solidFill>
                <a:effectLst/>
                <a:latin typeface="inherit"/>
                <a:hlinkClick r:id="rId15" tooltip="Egg (food)"/>
              </a:rPr>
              <a:t>eggs</a:t>
            </a:r>
            <a:r>
              <a:rPr lang="af-ZA" b="0" i="0">
                <a:solidFill>
                  <a:srgbClr val="202122"/>
                </a:solidFill>
                <a:effectLst/>
                <a:latin typeface="-apple-system"/>
              </a:rPr>
              <a:t>.</a:t>
            </a:r>
          </a:p>
          <a:p>
            <a:pPr fontAlgn="base"/>
            <a:r>
              <a:rPr lang="af-ZA" b="0" i="0">
                <a:solidFill>
                  <a:srgbClr val="202122"/>
                </a:solidFill>
                <a:effectLst/>
                <a:latin typeface="-apple-system"/>
              </a:rPr>
              <a:t>The meat group is one of the major compacted food groups in the food guide pyramid. Since many of the same nutrients found in meat can also be found in foods like </a:t>
            </a:r>
            <a:r>
              <a:rPr lang="af-ZA" b="0" i="0" u="none" strike="noStrike">
                <a:solidFill>
                  <a:srgbClr val="6B4BA1"/>
                </a:solidFill>
                <a:effectLst/>
                <a:latin typeface="inherit"/>
                <a:hlinkClick r:id="rId15" tooltip="Egg (food)"/>
              </a:rPr>
              <a:t>eggs</a:t>
            </a:r>
            <a:r>
              <a:rPr lang="af-ZA" b="0" i="0">
                <a:solidFill>
                  <a:srgbClr val="202122"/>
                </a:solidFill>
                <a:effectLst/>
                <a:latin typeface="-apple-system"/>
              </a:rPr>
              <a:t>, dry </a:t>
            </a:r>
            <a:r>
              <a:rPr lang="af-ZA" b="0" i="0" u="none" strike="noStrike">
                <a:solidFill>
                  <a:srgbClr val="6B4BA1"/>
                </a:solidFill>
                <a:effectLst/>
                <a:latin typeface="inherit"/>
                <a:hlinkClick r:id="rId16" tooltip="Bean"/>
              </a:rPr>
              <a:t>beans</a:t>
            </a:r>
            <a:r>
              <a:rPr lang="af-ZA" b="0" i="0">
                <a:solidFill>
                  <a:srgbClr val="202122"/>
                </a:solidFill>
                <a:effectLst/>
                <a:latin typeface="-apple-system"/>
              </a:rPr>
              <a:t>, and </a:t>
            </a:r>
            <a:r>
              <a:rPr lang="af-ZA" b="0" i="0" u="none" strike="noStrike">
                <a:solidFill>
                  <a:srgbClr val="6B4BA1"/>
                </a:solidFill>
                <a:effectLst/>
                <a:latin typeface="inherit"/>
                <a:hlinkClick r:id="rId17" tooltip="Nut (fruit)"/>
              </a:rPr>
              <a:t>nuts</a:t>
            </a:r>
            <a:r>
              <a:rPr lang="af-ZA" b="0" i="0">
                <a:solidFill>
                  <a:srgbClr val="202122"/>
                </a:solidFill>
                <a:effectLst/>
                <a:latin typeface="-apple-system"/>
              </a:rPr>
              <a:t>, such foods are typically placed in the same category as meats, as </a:t>
            </a:r>
            <a:r>
              <a:rPr lang="af-ZA" b="1" i="0">
                <a:solidFill>
                  <a:srgbClr val="202122"/>
                </a:solidFill>
                <a:effectLst/>
                <a:latin typeface="inherit"/>
              </a:rPr>
              <a:t>meat alternatives</a:t>
            </a:r>
            <a:r>
              <a:rPr lang="af-ZA" b="0" i="0">
                <a:solidFill>
                  <a:srgbClr val="202122"/>
                </a:solidFill>
                <a:effectLst/>
                <a:latin typeface="-apple-system"/>
              </a:rPr>
              <a:t>. These include </a:t>
            </a:r>
            <a:r>
              <a:rPr lang="af-ZA" b="0" i="0" u="none" strike="noStrike">
                <a:solidFill>
                  <a:srgbClr val="6B4BA1"/>
                </a:solidFill>
                <a:effectLst/>
                <a:latin typeface="inherit"/>
                <a:hlinkClick r:id="rId18" tooltip="Tofu"/>
              </a:rPr>
              <a:t>tofu</a:t>
            </a:r>
            <a:r>
              <a:rPr lang="af-ZA" b="0" i="0">
                <a:solidFill>
                  <a:srgbClr val="202122"/>
                </a:solidFill>
                <a:effectLst/>
                <a:latin typeface="-apple-system"/>
              </a:rPr>
              <a:t>, products that resemble </a:t>
            </a:r>
            <a:r>
              <a:rPr lang="af-ZA" b="0" i="0" u="none" strike="noStrike">
                <a:solidFill>
                  <a:srgbClr val="6B4BA1"/>
                </a:solidFill>
                <a:effectLst/>
                <a:latin typeface="inherit"/>
                <a:hlinkClick r:id="rId2" tooltip="Meat"/>
              </a:rPr>
              <a:t>meat</a:t>
            </a:r>
            <a:r>
              <a:rPr lang="af-ZA" b="0" i="0">
                <a:solidFill>
                  <a:srgbClr val="202122"/>
                </a:solidFill>
                <a:effectLst/>
                <a:latin typeface="-apple-system"/>
              </a:rPr>
              <a:t> or </a:t>
            </a:r>
            <a:r>
              <a:rPr lang="af-ZA" b="0" i="0" u="none" strike="noStrike">
                <a:solidFill>
                  <a:srgbClr val="6B4BA1"/>
                </a:solidFill>
                <a:effectLst/>
                <a:latin typeface="inherit"/>
                <a:hlinkClick r:id="rId19" tooltip="Fish (food)"/>
              </a:rPr>
              <a:t>fish</a:t>
            </a:r>
            <a:r>
              <a:rPr lang="af-ZA" b="0" i="0">
                <a:solidFill>
                  <a:srgbClr val="202122"/>
                </a:solidFill>
                <a:effectLst/>
                <a:latin typeface="-apple-system"/>
              </a:rPr>
              <a:t> but are made with </a:t>
            </a:r>
            <a:r>
              <a:rPr lang="af-ZA" b="0" i="0" u="none" strike="noStrike">
                <a:solidFill>
                  <a:srgbClr val="6B4BA1"/>
                </a:solidFill>
                <a:effectLst/>
                <a:latin typeface="inherit"/>
                <a:hlinkClick r:id="rId20" tooltip="Soybean"/>
              </a:rPr>
              <a:t>soy</a:t>
            </a:r>
            <a:r>
              <a:rPr lang="af-ZA" b="0" i="0">
                <a:solidFill>
                  <a:srgbClr val="202122"/>
                </a:solidFill>
                <a:effectLst/>
                <a:latin typeface="-apple-system"/>
              </a:rPr>
              <a:t>, </a:t>
            </a:r>
            <a:r>
              <a:rPr lang="af-ZA" b="0" i="0" u="none" strike="noStrike">
                <a:solidFill>
                  <a:srgbClr val="6B4BA1"/>
                </a:solidFill>
                <a:effectLst/>
                <a:latin typeface="inherit"/>
                <a:hlinkClick r:id="rId15" tooltip="Egg (food)"/>
              </a:rPr>
              <a:t>eggs</a:t>
            </a:r>
            <a:r>
              <a:rPr lang="af-ZA" b="0" i="0">
                <a:solidFill>
                  <a:srgbClr val="202122"/>
                </a:solidFill>
                <a:effectLst/>
                <a:latin typeface="-apple-system"/>
              </a:rPr>
              <a:t>, and </a:t>
            </a:r>
            <a:r>
              <a:rPr lang="af-ZA" b="0" i="0" u="none" strike="noStrike">
                <a:solidFill>
                  <a:srgbClr val="6B4BA1"/>
                </a:solidFill>
                <a:effectLst/>
                <a:latin typeface="inherit"/>
                <a:hlinkClick r:id="rId21" tooltip="Cheese"/>
              </a:rPr>
              <a:t>cheeses</a:t>
            </a:r>
            <a:r>
              <a:rPr lang="af-ZA" b="0" i="0">
                <a:solidFill>
                  <a:srgbClr val="202122"/>
                </a:solidFill>
                <a:effectLst/>
                <a:latin typeface="-apple-system"/>
              </a:rPr>
              <a:t>. For those who do not consume meat or animal products (</a:t>
            </a:r>
            <a:r>
              <a:rPr lang="af-ZA" b="0" i="1">
                <a:solidFill>
                  <a:srgbClr val="202122"/>
                </a:solidFill>
                <a:effectLst/>
                <a:latin typeface="inherit"/>
              </a:rPr>
              <a:t>see </a:t>
            </a:r>
            <a:r>
              <a:rPr lang="af-ZA" b="0" i="1" u="none" strike="noStrike">
                <a:solidFill>
                  <a:srgbClr val="6B4BA1"/>
                </a:solidFill>
                <a:effectLst/>
                <a:latin typeface="inherit"/>
                <a:hlinkClick r:id="rId22" tooltip="Vegetarianism"/>
              </a:rPr>
              <a:t>Vegetarianism</a:t>
            </a:r>
            <a:r>
              <a:rPr lang="af-ZA" b="0" i="1">
                <a:solidFill>
                  <a:srgbClr val="202122"/>
                </a:solidFill>
                <a:effectLst/>
                <a:latin typeface="inherit"/>
              </a:rPr>
              <a:t>, </a:t>
            </a:r>
            <a:r>
              <a:rPr lang="af-ZA" b="0" i="1" u="none" strike="noStrike">
                <a:solidFill>
                  <a:srgbClr val="6B4BA1"/>
                </a:solidFill>
                <a:effectLst/>
                <a:latin typeface="inherit"/>
                <a:hlinkClick r:id="rId23" tooltip="Veganism"/>
              </a:rPr>
              <a:t>veganism</a:t>
            </a:r>
            <a:r>
              <a:rPr lang="af-ZA" b="0" i="1">
                <a:solidFill>
                  <a:srgbClr val="202122"/>
                </a:solidFill>
                <a:effectLst/>
                <a:latin typeface="inherit"/>
              </a:rPr>
              <a:t> and </a:t>
            </a:r>
            <a:r>
              <a:rPr lang="af-ZA" b="0" i="1" u="none" strike="noStrike">
                <a:solidFill>
                  <a:srgbClr val="6B4BA1"/>
                </a:solidFill>
                <a:effectLst/>
                <a:latin typeface="inherit"/>
                <a:hlinkClick r:id="rId24" tooltip="Taboo food and drink"/>
              </a:rPr>
              <a:t>Taboo food and drink</a:t>
            </a:r>
            <a:r>
              <a:rPr lang="af-ZA" b="0" i="0">
                <a:solidFill>
                  <a:srgbClr val="202122"/>
                </a:solidFill>
                <a:effectLst/>
                <a:latin typeface="-apple-system"/>
              </a:rPr>
              <a:t>), </a:t>
            </a:r>
            <a:r>
              <a:rPr lang="af-ZA" b="0" i="0" u="none" strike="noStrike">
                <a:solidFill>
                  <a:srgbClr val="6B4BA1"/>
                </a:solidFill>
                <a:effectLst/>
                <a:latin typeface="inherit"/>
                <a:hlinkClick r:id="rId25" tooltip="Meat analog"/>
              </a:rPr>
              <a:t>meat analogs</a:t>
            </a:r>
            <a:r>
              <a:rPr lang="af-ZA" b="0" i="0">
                <a:solidFill>
                  <a:srgbClr val="202122"/>
                </a:solidFill>
                <a:effectLst/>
                <a:latin typeface="-apple-system"/>
              </a:rPr>
              <a:t>, </a:t>
            </a:r>
            <a:r>
              <a:rPr lang="af-ZA" b="0" i="0" u="none" strike="noStrike">
                <a:solidFill>
                  <a:srgbClr val="6B4BA1"/>
                </a:solidFill>
                <a:effectLst/>
                <a:latin typeface="inherit"/>
                <a:hlinkClick r:id="rId18" tooltip="Tofu"/>
              </a:rPr>
              <a:t>tofu</a:t>
            </a:r>
            <a:r>
              <a:rPr lang="af-ZA" b="0" i="0">
                <a:solidFill>
                  <a:srgbClr val="202122"/>
                </a:solidFill>
                <a:effectLst/>
                <a:latin typeface="-apple-system"/>
              </a:rPr>
              <a:t>, beans, lentils, chick peas, nuts and other high-protein vegetables are also included in this group. The food guide pyramid suggests that adults eat 2–3 servings per day. One serving of meat is 4 oz (110 g), about the size of a deck of cards</a:t>
            </a:r>
          </a:p>
          <a:p>
            <a:pPr marL="0" indent="0" algn="l">
              <a:buNone/>
            </a:pPr>
            <a:endParaRPr lang="fa-IR"/>
          </a:p>
        </p:txBody>
      </p:sp>
    </p:spTree>
    <p:extLst>
      <p:ext uri="{BB962C8B-B14F-4D97-AF65-F5344CB8AC3E}">
        <p14:creationId xmlns:p14="http://schemas.microsoft.com/office/powerpoint/2010/main" val="273236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A532DF78-E5A9-774A-B7FC-C86009F27BC6}"/>
              </a:ext>
            </a:extLst>
          </p:cNvPr>
          <p:cNvPicPr>
            <a:picLocks noGrp="1" noChangeAspect="1"/>
          </p:cNvPicPr>
          <p:nvPr>
            <p:ph sz="quarter" idx="13"/>
          </p:nvPr>
        </p:nvPicPr>
        <p:blipFill>
          <a:blip r:embed="rId2"/>
          <a:stretch>
            <a:fillRect/>
          </a:stretch>
        </p:blipFill>
        <p:spPr>
          <a:xfrm>
            <a:off x="2124780" y="170654"/>
            <a:ext cx="7340689" cy="5544345"/>
          </a:xfrm>
        </p:spPr>
      </p:pic>
    </p:spTree>
    <p:extLst>
      <p:ext uri="{BB962C8B-B14F-4D97-AF65-F5344CB8AC3E}">
        <p14:creationId xmlns:p14="http://schemas.microsoft.com/office/powerpoint/2010/main" val="117982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A64D41-7184-754F-83C9-427F2830E28E}"/>
              </a:ext>
            </a:extLst>
          </p:cNvPr>
          <p:cNvSpPr>
            <a:spLocks noGrp="1"/>
          </p:cNvSpPr>
          <p:nvPr>
            <p:ph type="title"/>
          </p:nvPr>
        </p:nvSpPr>
        <p:spPr/>
        <p:txBody>
          <a:bodyPr/>
          <a:lstStyle/>
          <a:p>
            <a:r>
              <a:rPr lang="af-ZA" b="1" i="0">
                <a:solidFill>
                  <a:srgbClr val="202122"/>
                </a:solidFill>
                <a:effectLst/>
                <a:latin typeface="-apple-system"/>
              </a:rPr>
              <a:t>Controversy</a:t>
            </a:r>
            <a:endParaRPr lang="fa-IR"/>
          </a:p>
        </p:txBody>
      </p:sp>
      <p:sp>
        <p:nvSpPr>
          <p:cNvPr id="3" name="نگهدارنده مکان محتوا 2">
            <a:extLst>
              <a:ext uri="{FF2B5EF4-FFF2-40B4-BE49-F238E27FC236}">
                <a16:creationId xmlns:a16="http://schemas.microsoft.com/office/drawing/2014/main" id="{F3B1A942-0A6F-884D-8E22-FE6F6BE11BEB}"/>
              </a:ext>
            </a:extLst>
          </p:cNvPr>
          <p:cNvSpPr>
            <a:spLocks noGrp="1"/>
          </p:cNvSpPr>
          <p:nvPr>
            <p:ph sz="quarter" idx="13"/>
          </p:nvPr>
        </p:nvSpPr>
        <p:spPr/>
        <p:txBody>
          <a:bodyPr anchor="t"/>
          <a:lstStyle/>
          <a:p>
            <a:pPr marL="0" indent="0" algn="l">
              <a:buNone/>
            </a:pPr>
            <a:r>
              <a:rPr lang="af-ZA" b="0" i="0">
                <a:solidFill>
                  <a:srgbClr val="202122"/>
                </a:solidFill>
                <a:effectLst/>
                <a:latin typeface="-apple-system"/>
              </a:rPr>
              <a:t>Certain dietary choices that have been linked to heart disease, such as an 8 oz (230 g) serving of hamburger daily, were technically permitted under the pyramid. The pyramid also lacked differentiation within the protein-rich group ("Meat, Poultry, Fish, Dry Beans, Eggs, and Nuts").</a:t>
            </a:r>
            <a:endParaRPr lang="fa-IR"/>
          </a:p>
        </p:txBody>
      </p:sp>
    </p:spTree>
    <p:extLst>
      <p:ext uri="{BB962C8B-B14F-4D97-AF65-F5344CB8AC3E}">
        <p14:creationId xmlns:p14="http://schemas.microsoft.com/office/powerpoint/2010/main" val="22620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451E31B5-6070-4948-8D3E-1BDBD4CEF624}"/>
              </a:ext>
            </a:extLst>
          </p:cNvPr>
          <p:cNvPicPr>
            <a:picLocks noGrp="1" noChangeAspect="1"/>
          </p:cNvPicPr>
          <p:nvPr>
            <p:ph sz="quarter" idx="13"/>
          </p:nvPr>
        </p:nvPicPr>
        <p:blipFill>
          <a:blip r:embed="rId2"/>
          <a:stretch>
            <a:fillRect/>
          </a:stretch>
        </p:blipFill>
        <p:spPr>
          <a:xfrm rot="10800000" flipV="1">
            <a:off x="3608625" y="196454"/>
            <a:ext cx="4370191" cy="5197078"/>
          </a:xfrm>
        </p:spPr>
      </p:pic>
    </p:spTree>
    <p:extLst>
      <p:ext uri="{BB962C8B-B14F-4D97-AF65-F5344CB8AC3E}">
        <p14:creationId xmlns:p14="http://schemas.microsoft.com/office/powerpoint/2010/main" val="11529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E5BE1CA6-5BEC-9549-A245-8F41186AD65A}"/>
              </a:ext>
            </a:extLst>
          </p:cNvPr>
          <p:cNvSpPr>
            <a:spLocks noGrp="1"/>
          </p:cNvSpPr>
          <p:nvPr>
            <p:ph sz="quarter" idx="13"/>
          </p:nvPr>
        </p:nvSpPr>
        <p:spPr/>
        <p:txBody>
          <a:bodyPr anchor="t">
            <a:normAutofit lnSpcReduction="10000"/>
          </a:bodyPr>
          <a:lstStyle/>
          <a:p>
            <a:pPr marL="0" indent="0" algn="l">
              <a:buNone/>
            </a:pPr>
            <a:r>
              <a:rPr lang="af-ZA" b="0" i="0">
                <a:solidFill>
                  <a:srgbClr val="202122"/>
                </a:solidFill>
                <a:effectLst/>
                <a:latin typeface="-apple-system"/>
              </a:rPr>
              <a:t>In April 1991, the U.S. Department of Agriculture (USDA) halted publication of its Eating Right Pyramid, due to objections raised by meat and dairy lobbying groups concerning the guide’s display of their products. Despite the USDA’s explanations that the guide required further research and testing, it was not until one year later—after its content was supported by additional research—that the Eating Right Pyramid was officially released. This time, even the guide’s graphic design was altered to appease industry concerns. This incident was only one of many in which the food industry attempted to alter federal dietary recommendations in their own economic self-interest</a:t>
            </a:r>
            <a:endParaRPr lang="fa-IR"/>
          </a:p>
        </p:txBody>
      </p:sp>
    </p:spTree>
    <p:extLst>
      <p:ext uri="{BB962C8B-B14F-4D97-AF65-F5344CB8AC3E}">
        <p14:creationId xmlns:p14="http://schemas.microsoft.com/office/powerpoint/2010/main" val="345391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03EA0520-F434-E742-8BD2-3DC3729CE71B}"/>
              </a:ext>
            </a:extLst>
          </p:cNvPr>
          <p:cNvPicPr>
            <a:picLocks noGrp="1" noChangeAspect="1"/>
          </p:cNvPicPr>
          <p:nvPr>
            <p:ph sz="quarter" idx="13"/>
          </p:nvPr>
        </p:nvPicPr>
        <p:blipFill>
          <a:blip r:embed="rId2"/>
          <a:stretch>
            <a:fillRect/>
          </a:stretch>
        </p:blipFill>
        <p:spPr>
          <a:xfrm rot="10800000" flipV="1">
            <a:off x="3599389" y="204362"/>
            <a:ext cx="3948234" cy="5117732"/>
          </a:xfrm>
        </p:spPr>
      </p:pic>
    </p:spTree>
    <p:extLst>
      <p:ext uri="{BB962C8B-B14F-4D97-AF65-F5344CB8AC3E}">
        <p14:creationId xmlns:p14="http://schemas.microsoft.com/office/powerpoint/2010/main" val="99021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D1B5870-02F1-7E4A-AA77-541F6D550BFF}"/>
              </a:ext>
            </a:extLst>
          </p:cNvPr>
          <p:cNvSpPr>
            <a:spLocks noGrp="1"/>
          </p:cNvSpPr>
          <p:nvPr>
            <p:ph sz="quarter" idx="13"/>
          </p:nvPr>
        </p:nvSpPr>
        <p:spPr/>
        <p:txBody>
          <a:bodyPr anchor="t">
            <a:normAutofit fontScale="85000" lnSpcReduction="20000"/>
          </a:bodyPr>
          <a:lstStyle/>
          <a:p>
            <a:pPr fontAlgn="base"/>
            <a:r>
              <a:rPr lang="af-ZA" b="0" i="0">
                <a:solidFill>
                  <a:srgbClr val="202122"/>
                </a:solidFill>
                <a:effectLst/>
                <a:latin typeface="-apple-system"/>
              </a:rPr>
              <a:t>Some of the recommended quantities for the different types of food in the old pyramid have also come under criticism for lack of clarity. For instance, the pyramid recommends two to three servings from the protein-rich group, but this is intended to be a maximum. The pyramid recommends two to four fruit servings, but this is intended to be the minimum.</a:t>
            </a:r>
            <a:r>
              <a:rPr lang="af-ZA" b="0" i="0" u="none" strike="noStrike" baseline="30000">
                <a:solidFill>
                  <a:srgbClr val="6B4BA1"/>
                </a:solidFill>
                <a:effectLst/>
                <a:latin typeface="inherit"/>
                <a:hlinkClick r:id="rId2"/>
              </a:rPr>
              <a:t>[18]</a:t>
            </a:r>
            <a:endParaRPr lang="af-ZA" b="0" i="0">
              <a:solidFill>
                <a:srgbClr val="202122"/>
              </a:solidFill>
              <a:effectLst/>
              <a:latin typeface="-apple-system"/>
            </a:endParaRPr>
          </a:p>
          <a:p>
            <a:pPr fontAlgn="base"/>
            <a:r>
              <a:rPr lang="af-ZA" b="0" i="0">
                <a:solidFill>
                  <a:srgbClr val="202122"/>
                </a:solidFill>
                <a:effectLst/>
                <a:latin typeface="-apple-system"/>
              </a:rPr>
              <a:t>The fats group as a whole have been put at the tip of the pyramid, under the direction to eat as little as possible, which is largely problematic. Under the guide, one would assume to avoid fats and fatty foods, which can lead to health problems. For one, fat is essential in a person's general sustainability.</a:t>
            </a:r>
            <a:r>
              <a:rPr lang="af-ZA" b="0" i="0" u="none" strike="noStrike" baseline="30000">
                <a:solidFill>
                  <a:srgbClr val="6B4BA1"/>
                </a:solidFill>
                <a:effectLst/>
                <a:latin typeface="inherit"/>
                <a:hlinkClick r:id="rId3"/>
              </a:rPr>
              <a:t>[19]</a:t>
            </a:r>
            <a:r>
              <a:rPr lang="af-ZA" b="0" i="0" u="none" strike="noStrike" baseline="30000">
                <a:solidFill>
                  <a:srgbClr val="6B4BA1"/>
                </a:solidFill>
                <a:effectLst/>
                <a:latin typeface="inherit"/>
                <a:hlinkClick r:id="rId4"/>
              </a:rPr>
              <a:t>[20]</a:t>
            </a:r>
            <a:r>
              <a:rPr lang="af-ZA" b="0" i="0" u="none" strike="noStrike" baseline="30000">
                <a:solidFill>
                  <a:srgbClr val="6B4BA1"/>
                </a:solidFill>
                <a:effectLst/>
                <a:latin typeface="inherit"/>
                <a:hlinkClick r:id="rId5"/>
              </a:rPr>
              <a:t>[21]</a:t>
            </a:r>
            <a:r>
              <a:rPr lang="af-ZA" b="0" i="0">
                <a:solidFill>
                  <a:srgbClr val="202122"/>
                </a:solidFill>
                <a:effectLst/>
                <a:latin typeface="-apple-system"/>
              </a:rPr>
              <a:t> Research suggests that </a:t>
            </a:r>
            <a:r>
              <a:rPr lang="af-ZA" b="0" i="0" u="none" strike="noStrike">
                <a:solidFill>
                  <a:srgbClr val="6B4BA1"/>
                </a:solidFill>
                <a:effectLst/>
                <a:latin typeface="inherit"/>
                <a:hlinkClick r:id="rId6" tooltip="Unsaturated fat"/>
              </a:rPr>
              <a:t>unsaturated fats</a:t>
            </a:r>
            <a:r>
              <a:rPr lang="af-ZA" b="0" i="0">
                <a:solidFill>
                  <a:srgbClr val="202122"/>
                </a:solidFill>
                <a:effectLst/>
                <a:latin typeface="-apple-system"/>
              </a:rPr>
              <a:t> aid in weight loss, reduce heart disease risk,</a:t>
            </a:r>
            <a:r>
              <a:rPr lang="af-ZA" b="0" i="0" u="none" strike="noStrike" baseline="30000">
                <a:solidFill>
                  <a:srgbClr val="6B4BA1"/>
                </a:solidFill>
                <a:effectLst/>
                <a:latin typeface="inherit"/>
                <a:hlinkClick r:id="rId7"/>
              </a:rPr>
              <a:t>[22]</a:t>
            </a:r>
            <a:r>
              <a:rPr lang="af-ZA" b="0" i="0">
                <a:solidFill>
                  <a:srgbClr val="202122"/>
                </a:solidFill>
                <a:effectLst/>
                <a:latin typeface="-apple-system"/>
              </a:rPr>
              <a:t> lower blood sugar, and even lower cholesterol.</a:t>
            </a:r>
            <a:r>
              <a:rPr lang="af-ZA" b="0" i="0" u="none" strike="noStrike" baseline="30000">
                <a:solidFill>
                  <a:srgbClr val="6B4BA1"/>
                </a:solidFill>
                <a:effectLst/>
                <a:latin typeface="inherit"/>
                <a:hlinkClick r:id="rId8"/>
              </a:rPr>
              <a:t>[23]</a:t>
            </a:r>
            <a:r>
              <a:rPr lang="af-ZA" b="0" i="0" u="none" strike="noStrike" baseline="30000">
                <a:solidFill>
                  <a:srgbClr val="6B4BA1"/>
                </a:solidFill>
                <a:effectLst/>
                <a:latin typeface="inherit"/>
                <a:hlinkClick r:id="rId9"/>
              </a:rPr>
              <a:t>[24]</a:t>
            </a:r>
            <a:r>
              <a:rPr lang="af-ZA" b="0" i="0" u="none" strike="noStrike" baseline="30000">
                <a:solidFill>
                  <a:srgbClr val="6B4BA1"/>
                </a:solidFill>
                <a:effectLst/>
                <a:latin typeface="inherit"/>
                <a:hlinkClick r:id="rId10"/>
              </a:rPr>
              <a:t>[25]</a:t>
            </a:r>
            <a:r>
              <a:rPr lang="af-ZA" b="0" i="0">
                <a:solidFill>
                  <a:srgbClr val="202122"/>
                </a:solidFill>
                <a:effectLst/>
                <a:latin typeface="-apple-system"/>
              </a:rPr>
              <a:t>Also, they are very long sustaining, and help keep blood sugar at a steady level.</a:t>
            </a:r>
            <a:r>
              <a:rPr lang="af-ZA" b="0" i="0" u="none" strike="noStrike" baseline="30000">
                <a:solidFill>
                  <a:srgbClr val="6B4BA1"/>
                </a:solidFill>
                <a:effectLst/>
                <a:latin typeface="inherit"/>
                <a:hlinkClick r:id="rId11"/>
              </a:rPr>
              <a:t>[26]</a:t>
            </a:r>
            <a:r>
              <a:rPr lang="af-ZA" b="0" i="0" u="none" strike="noStrike" baseline="30000">
                <a:solidFill>
                  <a:srgbClr val="6B4BA1"/>
                </a:solidFill>
                <a:effectLst/>
                <a:latin typeface="inherit"/>
                <a:hlinkClick r:id="rId12"/>
              </a:rPr>
              <a:t>[27]</a:t>
            </a:r>
            <a:r>
              <a:rPr lang="af-ZA" b="0" i="0">
                <a:solidFill>
                  <a:srgbClr val="202122"/>
                </a:solidFill>
                <a:effectLst/>
                <a:latin typeface="-apple-system"/>
              </a:rPr>
              <a:t> On top of that, these fats help brain function as well</a:t>
            </a:r>
          </a:p>
          <a:p>
            <a:pPr marL="0" indent="0" algn="l">
              <a:buNone/>
            </a:pPr>
            <a:endParaRPr lang="fa-IR"/>
          </a:p>
        </p:txBody>
      </p:sp>
    </p:spTree>
    <p:extLst>
      <p:ext uri="{BB962C8B-B14F-4D97-AF65-F5344CB8AC3E}">
        <p14:creationId xmlns:p14="http://schemas.microsoft.com/office/powerpoint/2010/main" val="1670021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5E31DE6-52CC-CA44-BBC8-B2664B851ABB}"/>
              </a:ext>
            </a:extLst>
          </p:cNvPr>
          <p:cNvSpPr>
            <a:spLocks noGrp="1"/>
          </p:cNvSpPr>
          <p:nvPr>
            <p:ph sz="quarter" idx="13"/>
          </p:nvPr>
        </p:nvSpPr>
        <p:spPr/>
        <p:txBody>
          <a:bodyPr anchor="t">
            <a:normAutofit fontScale="70000" lnSpcReduction="20000"/>
          </a:bodyPr>
          <a:lstStyle/>
          <a:p>
            <a:pPr algn="l" fontAlgn="base"/>
            <a:r>
              <a:rPr lang="af-ZA" b="0" i="0">
                <a:solidFill>
                  <a:srgbClr val="202122"/>
                </a:solidFill>
                <a:effectLst/>
                <a:latin typeface="-apple-system"/>
              </a:rPr>
              <a:t>Several books have claimed that food and agricultural associations exert undue political power on the </a:t>
            </a:r>
            <a:r>
              <a:rPr lang="af-ZA" b="0" i="0" u="none" strike="noStrike">
                <a:solidFill>
                  <a:srgbClr val="6B4BA1"/>
                </a:solidFill>
                <a:effectLst/>
                <a:latin typeface="inherit"/>
                <a:hlinkClick r:id="rId2" tooltip="United States Department of Agriculture"/>
              </a:rPr>
              <a:t>USDA</a:t>
            </a:r>
            <a:r>
              <a:rPr lang="af-ZA" b="0" i="0">
                <a:solidFill>
                  <a:srgbClr val="202122"/>
                </a:solidFill>
                <a:effectLst/>
                <a:latin typeface="-apple-system"/>
              </a:rPr>
              <a:t>.</a:t>
            </a:r>
            <a:r>
              <a:rPr lang="af-ZA" b="0" i="0" u="none" strike="noStrike" baseline="30000">
                <a:solidFill>
                  <a:srgbClr val="6B4BA1"/>
                </a:solidFill>
                <a:effectLst/>
                <a:latin typeface="inherit"/>
                <a:hlinkClick r:id="rId3"/>
              </a:rPr>
              <a:t>[29]</a:t>
            </a:r>
            <a:r>
              <a:rPr lang="af-ZA" b="0" i="0" u="none" strike="noStrike" baseline="30000">
                <a:solidFill>
                  <a:srgbClr val="6B4BA1"/>
                </a:solidFill>
                <a:effectLst/>
                <a:latin typeface="inherit"/>
                <a:hlinkClick r:id="rId4"/>
              </a:rPr>
              <a:t>[30]</a:t>
            </a:r>
            <a:r>
              <a:rPr lang="af-ZA" b="0" i="0">
                <a:solidFill>
                  <a:srgbClr val="202122"/>
                </a:solidFill>
                <a:effectLst/>
                <a:latin typeface="-apple-system"/>
              </a:rPr>
              <a:t> Food industries, such as milk companies, have been accused of influencing the United States Department of Agriculture into making the colored spots on the newly created food pyramid larger for their particular product. The milk section has been claimed to be the easiest to see out of the six sections of the pyramid, making individuals believe that more milk should be consumed on a daily basis compared to the others.</a:t>
            </a:r>
            <a:r>
              <a:rPr lang="af-ZA" b="0" i="0" u="none" strike="noStrike" baseline="30000">
                <a:solidFill>
                  <a:srgbClr val="6B4BA1"/>
                </a:solidFill>
                <a:effectLst/>
                <a:latin typeface="inherit"/>
                <a:hlinkClick r:id="rId5"/>
              </a:rPr>
              <a:t>[31]</a:t>
            </a:r>
            <a:r>
              <a:rPr lang="af-ZA" b="0" i="0">
                <a:solidFill>
                  <a:srgbClr val="202122"/>
                </a:solidFill>
                <a:effectLst/>
                <a:latin typeface="-apple-system"/>
              </a:rPr>
              <a:t> Furthermore, the inclusion of milk as a group unto itself implies that is an essential part of a healthy diet, despite the many people who are lactose intolerant or choose to abstain from dairy, and a number of cultures that have historically consumed little if any dairy products. </a:t>
            </a:r>
            <a:r>
              <a:rPr lang="af-ZA" b="0" i="0" u="none" strike="noStrike">
                <a:solidFill>
                  <a:srgbClr val="6B4BA1"/>
                </a:solidFill>
                <a:effectLst/>
                <a:latin typeface="inherit"/>
                <a:hlinkClick r:id="rId6" tooltip="Joel Fuhrman"/>
              </a:rPr>
              <a:t>Joel Fuhrman</a:t>
            </a:r>
            <a:r>
              <a:rPr lang="af-ZA" b="0" i="0">
                <a:solidFill>
                  <a:srgbClr val="202122"/>
                </a:solidFill>
                <a:effectLst/>
                <a:latin typeface="-apple-system"/>
              </a:rPr>
              <a:t> says in his book </a:t>
            </a:r>
            <a:r>
              <a:rPr lang="af-ZA" b="0" i="1" u="none" strike="noStrike">
                <a:solidFill>
                  <a:srgbClr val="6B4BA1"/>
                </a:solidFill>
                <a:effectLst/>
                <a:latin typeface="inherit"/>
                <a:hlinkClick r:id="rId7" tooltip="Eat to Live"/>
              </a:rPr>
              <a:t>Eat to Live</a:t>
            </a:r>
            <a:r>
              <a:rPr lang="af-ZA" b="0" i="0">
                <a:solidFill>
                  <a:srgbClr val="202122"/>
                </a:solidFill>
                <a:effectLst/>
                <a:latin typeface="-apple-system"/>
              </a:rPr>
              <a:t> that U.S. taxpayers must contribute $20 billion on </a:t>
            </a:r>
            <a:r>
              <a:rPr lang="af-ZA" b="0" i="0" u="none" strike="noStrike">
                <a:solidFill>
                  <a:srgbClr val="6B4BA1"/>
                </a:solidFill>
                <a:effectLst/>
                <a:latin typeface="inherit"/>
                <a:hlinkClick r:id="rId8" tooltip="Price support"/>
              </a:rPr>
              <a:t>price supports</a:t>
            </a:r>
            <a:r>
              <a:rPr lang="af-ZA" b="0" i="0">
                <a:solidFill>
                  <a:srgbClr val="202122"/>
                </a:solidFill>
                <a:effectLst/>
                <a:latin typeface="-apple-system"/>
              </a:rPr>
              <a:t> to artificially reduce the price of cattle feed to benefit the dairy, beef and veal industries, and then pay the medical bills for an overweight population.</a:t>
            </a:r>
            <a:r>
              <a:rPr lang="af-ZA" b="0" i="0" u="none" strike="noStrike" baseline="30000">
                <a:solidFill>
                  <a:srgbClr val="6B4BA1"/>
                </a:solidFill>
                <a:effectLst/>
                <a:latin typeface="inherit"/>
                <a:hlinkClick r:id="rId9"/>
              </a:rPr>
              <a:t>[32]</a:t>
            </a:r>
            <a:r>
              <a:rPr lang="af-ZA" b="0" i="0">
                <a:solidFill>
                  <a:srgbClr val="202122"/>
                </a:solidFill>
                <a:effectLst/>
                <a:latin typeface="-apple-system"/>
              </a:rPr>
              <a:t> He asks if the USDA is under the influence of the </a:t>
            </a:r>
            <a:r>
              <a:rPr lang="af-ZA" b="0" i="0" u="none" strike="noStrike">
                <a:solidFill>
                  <a:srgbClr val="6B4BA1"/>
                </a:solidFill>
                <a:effectLst/>
                <a:latin typeface="inherit"/>
                <a:hlinkClick r:id="rId10" tooltip="Food industry"/>
              </a:rPr>
              <a:t>food industry</a:t>
            </a:r>
            <a:r>
              <a:rPr lang="af-ZA" b="0" i="0">
                <a:solidFill>
                  <a:srgbClr val="202122"/>
                </a:solidFill>
                <a:effectLst/>
                <a:latin typeface="-apple-system"/>
              </a:rPr>
              <a:t>, because a food pyramid based on science would have vegetables at its foundation.</a:t>
            </a:r>
            <a:r>
              <a:rPr lang="af-ZA" b="0" i="0" u="none" strike="noStrike" baseline="30000">
                <a:solidFill>
                  <a:srgbClr val="6B4BA1"/>
                </a:solidFill>
                <a:effectLst/>
                <a:latin typeface="inherit"/>
                <a:hlinkClick r:id="rId9"/>
              </a:rPr>
              <a:t>[32]</a:t>
            </a:r>
            <a:endParaRPr lang="af-ZA" b="0" i="0">
              <a:solidFill>
                <a:srgbClr val="202122"/>
              </a:solidFill>
              <a:effectLst/>
              <a:latin typeface="-apple-system"/>
            </a:endParaRPr>
          </a:p>
          <a:p>
            <a:pPr algn="l" fontAlgn="base"/>
            <a:r>
              <a:rPr lang="af-ZA" b="0" i="0">
                <a:solidFill>
                  <a:srgbClr val="202122"/>
                </a:solidFill>
                <a:effectLst/>
                <a:latin typeface="-apple-system"/>
              </a:rPr>
              <a:t>These controversies prompted the creation of pyramids for specific audiences, particularly the mediterranean pyramid in 1993</a:t>
            </a:r>
            <a:r>
              <a:rPr lang="af-ZA" b="0" i="0" u="none" strike="noStrike" baseline="30000">
                <a:solidFill>
                  <a:srgbClr val="6B4BA1"/>
                </a:solidFill>
                <a:effectLst/>
                <a:latin typeface="inherit"/>
                <a:hlinkClick r:id="rId11"/>
              </a:rPr>
              <a:t>[33]</a:t>
            </a:r>
            <a:r>
              <a:rPr lang="af-ZA" b="0" i="0">
                <a:solidFill>
                  <a:srgbClr val="202122"/>
                </a:solidFill>
                <a:effectLst/>
                <a:latin typeface="-apple-system"/>
              </a:rPr>
              <a:t> and some </a:t>
            </a:r>
            <a:r>
              <a:rPr lang="af-ZA" b="0" i="0" u="none" strike="noStrike">
                <a:solidFill>
                  <a:srgbClr val="6B4BA1"/>
                </a:solidFill>
                <a:effectLst/>
                <a:latin typeface="inherit"/>
                <a:hlinkClick r:id="rId12" tooltip="Vegetarian Diet Pyramid"/>
              </a:rPr>
              <a:t>Vegetarian Diet Pyramids</a:t>
            </a:r>
            <a:r>
              <a:rPr lang="af-ZA" b="0" i="0">
                <a:solidFill>
                  <a:srgbClr val="202122"/>
                </a:solidFill>
                <a:effectLst/>
                <a:latin typeface="-apple-system"/>
              </a:rPr>
              <a:t>.</a:t>
            </a:r>
            <a:r>
              <a:rPr lang="af-ZA" b="0" i="0" u="none" strike="noStrike" baseline="30000">
                <a:solidFill>
                  <a:srgbClr val="6B4BA1"/>
                </a:solidFill>
                <a:effectLst/>
                <a:latin typeface="inherit"/>
                <a:hlinkClick r:id="rId13"/>
              </a:rPr>
              <a:t>[</a:t>
            </a:r>
            <a:endParaRPr lang="af-ZA" b="0" i="0">
              <a:solidFill>
                <a:srgbClr val="202122"/>
              </a:solidFill>
              <a:effectLst/>
              <a:latin typeface="-apple-system"/>
            </a:endParaRPr>
          </a:p>
          <a:p>
            <a:pPr marL="0" indent="0" algn="l">
              <a:buNone/>
            </a:pPr>
            <a:endParaRPr lang="fa-IR"/>
          </a:p>
        </p:txBody>
      </p:sp>
    </p:spTree>
    <p:extLst>
      <p:ext uri="{BB962C8B-B14F-4D97-AF65-F5344CB8AC3E}">
        <p14:creationId xmlns:p14="http://schemas.microsoft.com/office/powerpoint/2010/main" val="113152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D791E0-6897-4B43-8F72-6C09BB74D9E9}"/>
              </a:ext>
            </a:extLst>
          </p:cNvPr>
          <p:cNvSpPr>
            <a:spLocks noGrp="1"/>
          </p:cNvSpPr>
          <p:nvPr>
            <p:ph type="title"/>
          </p:nvPr>
        </p:nvSpPr>
        <p:spPr/>
        <p:txBody>
          <a:bodyPr/>
          <a:lstStyle/>
          <a:p>
            <a:r>
              <a:rPr lang="af-ZA" b="0" i="0">
                <a:solidFill>
                  <a:srgbClr val="202122"/>
                </a:solidFill>
                <a:effectLst/>
                <a:latin typeface="Linux Libertine"/>
              </a:rPr>
              <a:t>My</a:t>
            </a:r>
            <a:r>
              <a:rPr lang="en-US" b="0" i="0">
                <a:solidFill>
                  <a:srgbClr val="202122"/>
                </a:solidFill>
                <a:effectLst/>
                <a:latin typeface="Linux Libertine"/>
              </a:rPr>
              <a:t> </a:t>
            </a:r>
            <a:r>
              <a:rPr lang="af-ZA" b="0" i="0">
                <a:solidFill>
                  <a:srgbClr val="202122"/>
                </a:solidFill>
                <a:effectLst/>
                <a:latin typeface="Linux Libertine"/>
              </a:rPr>
              <a:t>Plate</a:t>
            </a:r>
            <a:endParaRPr lang="fa-IR"/>
          </a:p>
        </p:txBody>
      </p:sp>
      <p:pic>
        <p:nvPicPr>
          <p:cNvPr id="4" name="تصویر 4">
            <a:extLst>
              <a:ext uri="{FF2B5EF4-FFF2-40B4-BE49-F238E27FC236}">
                <a16:creationId xmlns:a16="http://schemas.microsoft.com/office/drawing/2014/main" id="{7FA9521B-27FE-4945-8A87-6A0644E5CB11}"/>
              </a:ext>
            </a:extLst>
          </p:cNvPr>
          <p:cNvPicPr>
            <a:picLocks noGrp="1" noChangeAspect="1"/>
          </p:cNvPicPr>
          <p:nvPr>
            <p:ph sz="quarter" idx="13"/>
          </p:nvPr>
        </p:nvPicPr>
        <p:blipFill>
          <a:blip r:embed="rId2"/>
          <a:stretch>
            <a:fillRect/>
          </a:stretch>
        </p:blipFill>
        <p:spPr>
          <a:xfrm>
            <a:off x="5044375" y="501020"/>
            <a:ext cx="5289575" cy="4856792"/>
          </a:xfrm>
        </p:spPr>
      </p:pic>
    </p:spTree>
    <p:extLst>
      <p:ext uri="{BB962C8B-B14F-4D97-AF65-F5344CB8AC3E}">
        <p14:creationId xmlns:p14="http://schemas.microsoft.com/office/powerpoint/2010/main" val="21296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B727E2E9-EE02-6C46-A2D7-0C5C2D65C230}"/>
              </a:ext>
            </a:extLst>
          </p:cNvPr>
          <p:cNvSpPr>
            <a:spLocks noGrp="1"/>
          </p:cNvSpPr>
          <p:nvPr>
            <p:ph sz="quarter" idx="13"/>
          </p:nvPr>
        </p:nvSpPr>
        <p:spPr/>
        <p:txBody>
          <a:bodyPr anchor="t"/>
          <a:lstStyle/>
          <a:p>
            <a:pPr marL="0" indent="0" algn="l">
              <a:buNone/>
            </a:pPr>
            <a:r>
              <a:rPr lang="af-ZA" b="0" i="0" u="sng">
                <a:solidFill>
                  <a:srgbClr val="FAA700"/>
                </a:solidFill>
                <a:effectLst/>
                <a:latin typeface="-apple-system"/>
                <a:hlinkClick r:id="rId2" tooltip="MyPlate"/>
              </a:rPr>
              <a:t>MyPlate</a:t>
            </a:r>
            <a:r>
              <a:rPr lang="af-ZA" b="0" i="0">
                <a:solidFill>
                  <a:srgbClr val="202122"/>
                </a:solidFill>
                <a:effectLst/>
                <a:latin typeface="-apple-system"/>
              </a:rPr>
              <a:t> is the current nutrition guide published by the United States Department of Agriculture, depicting a place setting with a plate and glass divided into five food groups. It replaced the USDA's </a:t>
            </a:r>
            <a:r>
              <a:rPr lang="af-ZA" b="0" i="0" u="none" strike="noStrike">
                <a:solidFill>
                  <a:srgbClr val="6B4BA1"/>
                </a:solidFill>
                <a:effectLst/>
                <a:latin typeface="-apple-system"/>
                <a:hlinkClick r:id="rId3" tooltip="MyPyramid"/>
              </a:rPr>
              <a:t>MyPyramid</a:t>
            </a:r>
            <a:r>
              <a:rPr lang="af-ZA" b="0" i="0">
                <a:solidFill>
                  <a:srgbClr val="202122"/>
                </a:solidFill>
                <a:effectLst/>
                <a:latin typeface="-apple-system"/>
              </a:rPr>
              <a:t> guide on June 2, 2011, concluding 19 years of USDA food pyramid diagrams</a:t>
            </a:r>
            <a:endParaRPr lang="fa-IR"/>
          </a:p>
        </p:txBody>
      </p:sp>
    </p:spTree>
    <p:extLst>
      <p:ext uri="{BB962C8B-B14F-4D97-AF65-F5344CB8AC3E}">
        <p14:creationId xmlns:p14="http://schemas.microsoft.com/office/powerpoint/2010/main" val="225855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514551-ADA0-AB49-B613-A6EA11C80AEB}"/>
              </a:ext>
            </a:extLst>
          </p:cNvPr>
          <p:cNvSpPr>
            <a:spLocks noGrp="1"/>
          </p:cNvSpPr>
          <p:nvPr>
            <p:ph type="title"/>
          </p:nvPr>
        </p:nvSpPr>
        <p:spPr/>
        <p:txBody>
          <a:bodyPr>
            <a:normAutofit fontScale="90000"/>
          </a:bodyPr>
          <a:lstStyle/>
          <a:p>
            <a:r>
              <a:rPr lang="en-US" b="0" i="0">
                <a:solidFill>
                  <a:srgbClr val="202124"/>
                </a:solidFill>
                <a:effectLst/>
                <a:latin typeface="Roboto-Medium"/>
              </a:rPr>
              <a:t>Sime pictures of </a:t>
            </a:r>
            <a:r>
              <a:rPr lang="af-ZA" b="0" i="0">
                <a:solidFill>
                  <a:srgbClr val="202124"/>
                </a:solidFill>
                <a:effectLst/>
                <a:latin typeface="Roboto-Medium"/>
              </a:rPr>
              <a:t>Food pyramid</a:t>
            </a:r>
            <a:r>
              <a:rPr lang="en-US" b="0" i="0">
                <a:solidFill>
                  <a:srgbClr val="202124"/>
                </a:solidFill>
                <a:effectLst/>
                <a:latin typeface="Roboto-Medium"/>
              </a:rPr>
              <a:t>s :</a:t>
            </a:r>
            <a:endParaRPr lang="fa-IR"/>
          </a:p>
        </p:txBody>
      </p:sp>
    </p:spTree>
    <p:extLst>
      <p:ext uri="{BB962C8B-B14F-4D97-AF65-F5344CB8AC3E}">
        <p14:creationId xmlns:p14="http://schemas.microsoft.com/office/powerpoint/2010/main" val="2088380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01C2145C-9E92-5A49-AAC4-E616C064BB5E}"/>
              </a:ext>
            </a:extLst>
          </p:cNvPr>
          <p:cNvPicPr>
            <a:picLocks noGrp="1" noChangeAspect="1"/>
          </p:cNvPicPr>
          <p:nvPr>
            <p:ph sz="quarter" idx="13"/>
          </p:nvPr>
        </p:nvPicPr>
        <p:blipFill>
          <a:blip r:embed="rId2"/>
          <a:stretch>
            <a:fillRect/>
          </a:stretch>
        </p:blipFill>
        <p:spPr>
          <a:xfrm>
            <a:off x="1719767" y="152797"/>
            <a:ext cx="8422696" cy="5955110"/>
          </a:xfrm>
        </p:spPr>
      </p:pic>
    </p:spTree>
    <p:extLst>
      <p:ext uri="{BB962C8B-B14F-4D97-AF65-F5344CB8AC3E}">
        <p14:creationId xmlns:p14="http://schemas.microsoft.com/office/powerpoint/2010/main" val="237326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DFF6B3-FE59-4349-8EF3-99B28D731659}"/>
              </a:ext>
            </a:extLst>
          </p:cNvPr>
          <p:cNvSpPr>
            <a:spLocks noGrp="1"/>
          </p:cNvSpPr>
          <p:nvPr>
            <p:ph type="title"/>
          </p:nvPr>
        </p:nvSpPr>
        <p:spPr/>
        <p:txBody>
          <a:bodyPr>
            <a:normAutofit fontScale="90000"/>
          </a:bodyPr>
          <a:lstStyle/>
          <a:p>
            <a:r>
              <a:rPr lang="af-ZA" b="1" i="0">
                <a:solidFill>
                  <a:srgbClr val="202122"/>
                </a:solidFill>
                <a:effectLst/>
                <a:latin typeface="Linux Libertine"/>
              </a:rPr>
              <a:t>Food pyramid (nutrition)</a:t>
            </a:r>
            <a:br>
              <a:rPr lang="af-ZA" b="1" i="0">
                <a:solidFill>
                  <a:srgbClr val="202122"/>
                </a:solidFill>
                <a:effectLst/>
                <a:latin typeface="Linux Libertine"/>
              </a:rPr>
            </a:br>
            <a:endParaRPr lang="fa-IR"/>
          </a:p>
        </p:txBody>
      </p:sp>
      <p:sp>
        <p:nvSpPr>
          <p:cNvPr id="3" name="نگهدارنده مکان محتوا 2">
            <a:extLst>
              <a:ext uri="{FF2B5EF4-FFF2-40B4-BE49-F238E27FC236}">
                <a16:creationId xmlns:a16="http://schemas.microsoft.com/office/drawing/2014/main" id="{AC81EB11-6E73-1D42-B872-0B1EC6174E0A}"/>
              </a:ext>
            </a:extLst>
          </p:cNvPr>
          <p:cNvSpPr>
            <a:spLocks noGrp="1"/>
          </p:cNvSpPr>
          <p:nvPr>
            <p:ph sz="quarter" idx="13"/>
          </p:nvPr>
        </p:nvSpPr>
        <p:spPr/>
        <p:txBody>
          <a:bodyPr anchor="t"/>
          <a:lstStyle/>
          <a:p>
            <a:pPr marL="0" indent="0" algn="l" rtl="0">
              <a:buNone/>
            </a:pPr>
            <a:r>
              <a:rPr lang="af-ZA" b="0" i="0">
                <a:solidFill>
                  <a:srgbClr val="202122"/>
                </a:solidFill>
                <a:effectLst/>
                <a:latin typeface="-apple-system"/>
              </a:rPr>
              <a:t>A </a:t>
            </a:r>
            <a:r>
              <a:rPr lang="af-ZA" b="1" i="0">
                <a:solidFill>
                  <a:srgbClr val="202122"/>
                </a:solidFill>
                <a:effectLst/>
                <a:latin typeface="-apple-system"/>
              </a:rPr>
              <a:t>food pyramid</a:t>
            </a:r>
            <a:r>
              <a:rPr lang="af-ZA" b="0" i="0">
                <a:solidFill>
                  <a:srgbClr val="202122"/>
                </a:solidFill>
                <a:effectLst/>
                <a:latin typeface="-apple-system"/>
              </a:rPr>
              <a:t> is a representation of the optimal number of </a:t>
            </a:r>
            <a:r>
              <a:rPr lang="af-ZA" b="0" i="0" u="none" strike="noStrike">
                <a:solidFill>
                  <a:srgbClr val="6B4BA1"/>
                </a:solidFill>
                <a:effectLst/>
                <a:latin typeface="-apple-system"/>
                <a:hlinkClick r:id="rId2" tooltip="Servings"/>
              </a:rPr>
              <a:t>servings</a:t>
            </a:r>
            <a:r>
              <a:rPr lang="af-ZA" b="0" i="0">
                <a:solidFill>
                  <a:srgbClr val="202122"/>
                </a:solidFill>
                <a:effectLst/>
                <a:latin typeface="-apple-system"/>
              </a:rPr>
              <a:t> to be eaten each day from each of the basic </a:t>
            </a:r>
            <a:r>
              <a:rPr lang="af-ZA" b="0" i="0" u="none" strike="noStrike">
                <a:solidFill>
                  <a:srgbClr val="6B4BA1"/>
                </a:solidFill>
                <a:effectLst/>
                <a:latin typeface="-apple-system"/>
                <a:hlinkClick r:id="rId3" tooltip="Food group"/>
              </a:rPr>
              <a:t>food groups</a:t>
            </a:r>
            <a:r>
              <a:rPr lang="af-ZA" b="0" i="0">
                <a:solidFill>
                  <a:srgbClr val="202122"/>
                </a:solidFill>
                <a:effectLst/>
                <a:latin typeface="-apple-system"/>
              </a:rPr>
              <a:t>.</a:t>
            </a:r>
            <a:r>
              <a:rPr lang="af-ZA" b="0" i="0" u="none" strike="noStrike" baseline="30000">
                <a:solidFill>
                  <a:srgbClr val="6B4BA1"/>
                </a:solidFill>
                <a:effectLst/>
                <a:latin typeface="inherit"/>
                <a:hlinkClick r:id="rId4"/>
              </a:rPr>
              <a:t>[2]</a:t>
            </a:r>
            <a:r>
              <a:rPr lang="af-ZA" b="0" i="0">
                <a:solidFill>
                  <a:srgbClr val="202122"/>
                </a:solidFill>
                <a:effectLst/>
                <a:latin typeface="-apple-system"/>
              </a:rPr>
              <a:t> The first pyramid was published in Sweden in 1974.</a:t>
            </a:r>
            <a:r>
              <a:rPr lang="af-ZA" b="0" i="0" u="none" strike="noStrike" baseline="30000">
                <a:solidFill>
                  <a:srgbClr val="6B4BA1"/>
                </a:solidFill>
                <a:effectLst/>
                <a:latin typeface="inherit"/>
                <a:hlinkClick r:id="rId5"/>
              </a:rPr>
              <a:t>[3]</a:t>
            </a:r>
            <a:r>
              <a:rPr lang="af-ZA" b="0" i="0" u="none" strike="noStrike" baseline="30000">
                <a:solidFill>
                  <a:srgbClr val="6B4BA1"/>
                </a:solidFill>
                <a:effectLst/>
                <a:latin typeface="inherit"/>
                <a:hlinkClick r:id="rId6"/>
              </a:rPr>
              <a:t>[4]</a:t>
            </a:r>
            <a:r>
              <a:rPr lang="af-ZA" b="0" i="0" u="none" strike="noStrike" baseline="30000">
                <a:solidFill>
                  <a:srgbClr val="6B4BA1"/>
                </a:solidFill>
                <a:effectLst/>
                <a:latin typeface="inherit"/>
                <a:hlinkClick r:id="rId7"/>
              </a:rPr>
              <a:t>[5]</a:t>
            </a:r>
            <a:r>
              <a:rPr lang="af-ZA" b="0" i="0">
                <a:solidFill>
                  <a:srgbClr val="202122"/>
                </a:solidFill>
                <a:effectLst/>
                <a:latin typeface="-apple-system"/>
              </a:rPr>
              <a:t> The 1992 pyramid introduced by the </a:t>
            </a:r>
            <a:r>
              <a:rPr lang="af-ZA" b="0" i="0" u="none" strike="noStrike">
                <a:solidFill>
                  <a:srgbClr val="6B4BA1"/>
                </a:solidFill>
                <a:effectLst/>
                <a:latin typeface="-apple-system"/>
                <a:hlinkClick r:id="rId8" tooltip="United States Department of Agriculture"/>
              </a:rPr>
              <a:t>United States Department of Agriculture</a:t>
            </a:r>
            <a:r>
              <a:rPr lang="af-ZA" b="0" i="0">
                <a:solidFill>
                  <a:srgbClr val="202122"/>
                </a:solidFill>
                <a:effectLst/>
                <a:latin typeface="-apple-system"/>
              </a:rPr>
              <a:t>(USDA) was called the "Food Guide Pyramid" or "Eating Right Pyramid". It was updated in 2005 to "MyPyramid", and then it was replaced by "</a:t>
            </a:r>
            <a:r>
              <a:rPr lang="af-ZA" b="0" i="0" u="none" strike="noStrike">
                <a:solidFill>
                  <a:srgbClr val="6B4BA1"/>
                </a:solidFill>
                <a:effectLst/>
                <a:latin typeface="-apple-system"/>
                <a:hlinkClick r:id="rId9" tooltip="MyPlate"/>
              </a:rPr>
              <a:t>MyPlate</a:t>
            </a:r>
            <a:r>
              <a:rPr lang="af-ZA" b="0" i="0">
                <a:solidFill>
                  <a:srgbClr val="202122"/>
                </a:solidFill>
                <a:effectLst/>
                <a:latin typeface="-apple-system"/>
              </a:rPr>
              <a:t>" in 2011</a:t>
            </a:r>
            <a:endParaRPr lang="fa-IR"/>
          </a:p>
        </p:txBody>
      </p:sp>
    </p:spTree>
    <p:extLst>
      <p:ext uri="{BB962C8B-B14F-4D97-AF65-F5344CB8AC3E}">
        <p14:creationId xmlns:p14="http://schemas.microsoft.com/office/powerpoint/2010/main" val="37378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28A118BA-AA54-4548-BD88-C84470D96CA2}"/>
              </a:ext>
            </a:extLst>
          </p:cNvPr>
          <p:cNvPicPr>
            <a:picLocks noGrp="1" noChangeAspect="1"/>
          </p:cNvPicPr>
          <p:nvPr>
            <p:ph sz="quarter" idx="13"/>
          </p:nvPr>
        </p:nvPicPr>
        <p:blipFill>
          <a:blip r:embed="rId2"/>
          <a:stretch>
            <a:fillRect/>
          </a:stretch>
        </p:blipFill>
        <p:spPr>
          <a:xfrm>
            <a:off x="2286794" y="826293"/>
            <a:ext cx="7142956" cy="4510882"/>
          </a:xfrm>
        </p:spPr>
      </p:pic>
    </p:spTree>
    <p:extLst>
      <p:ext uri="{BB962C8B-B14F-4D97-AF65-F5344CB8AC3E}">
        <p14:creationId xmlns:p14="http://schemas.microsoft.com/office/powerpoint/2010/main" val="2955396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9CC203DA-CA3B-C343-8D0D-07A2B1A8A152}"/>
              </a:ext>
            </a:extLst>
          </p:cNvPr>
          <p:cNvPicPr>
            <a:picLocks noGrp="1" noChangeAspect="1"/>
          </p:cNvPicPr>
          <p:nvPr>
            <p:ph sz="quarter" idx="13"/>
          </p:nvPr>
        </p:nvPicPr>
        <p:blipFill>
          <a:blip r:embed="rId2"/>
          <a:stretch>
            <a:fillRect/>
          </a:stretch>
        </p:blipFill>
        <p:spPr>
          <a:xfrm>
            <a:off x="2076078" y="259954"/>
            <a:ext cx="7389811" cy="5222875"/>
          </a:xfrm>
        </p:spPr>
      </p:pic>
    </p:spTree>
    <p:extLst>
      <p:ext uri="{BB962C8B-B14F-4D97-AF65-F5344CB8AC3E}">
        <p14:creationId xmlns:p14="http://schemas.microsoft.com/office/powerpoint/2010/main" val="1492694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3D1442-F92C-7A44-A05B-94DCC88525EF}"/>
              </a:ext>
            </a:extLst>
          </p:cNvPr>
          <p:cNvSpPr>
            <a:spLocks noGrp="1"/>
          </p:cNvSpPr>
          <p:nvPr>
            <p:ph type="title"/>
          </p:nvPr>
        </p:nvSpPr>
        <p:spPr>
          <a:xfrm>
            <a:off x="187774" y="0"/>
            <a:ext cx="10396882" cy="1151965"/>
          </a:xfrm>
        </p:spPr>
        <p:txBody>
          <a:bodyPr/>
          <a:lstStyle/>
          <a:p>
            <a:r>
              <a:rPr lang="en-US"/>
              <a:t>Food pyramid for Kids :</a:t>
            </a:r>
            <a:endParaRPr lang="fa-IR"/>
          </a:p>
        </p:txBody>
      </p:sp>
      <p:pic>
        <p:nvPicPr>
          <p:cNvPr id="4" name="تصویر 4">
            <a:extLst>
              <a:ext uri="{FF2B5EF4-FFF2-40B4-BE49-F238E27FC236}">
                <a16:creationId xmlns:a16="http://schemas.microsoft.com/office/drawing/2014/main" id="{225A5B99-1A33-4046-9B5A-086857E0A841}"/>
              </a:ext>
            </a:extLst>
          </p:cNvPr>
          <p:cNvPicPr>
            <a:picLocks noGrp="1" noChangeAspect="1"/>
          </p:cNvPicPr>
          <p:nvPr>
            <p:ph sz="quarter" idx="13"/>
          </p:nvPr>
        </p:nvPicPr>
        <p:blipFill>
          <a:blip r:embed="rId2"/>
          <a:stretch>
            <a:fillRect/>
          </a:stretch>
        </p:blipFill>
        <p:spPr>
          <a:xfrm>
            <a:off x="2143127" y="1156890"/>
            <a:ext cx="7041970" cy="4879579"/>
          </a:xfrm>
        </p:spPr>
      </p:pic>
    </p:spTree>
    <p:extLst>
      <p:ext uri="{BB962C8B-B14F-4D97-AF65-F5344CB8AC3E}">
        <p14:creationId xmlns:p14="http://schemas.microsoft.com/office/powerpoint/2010/main" val="790497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F70913-A822-6E43-90BD-4EE4E0BDD563}"/>
              </a:ext>
            </a:extLst>
          </p:cNvPr>
          <p:cNvSpPr>
            <a:spLocks noGrp="1"/>
          </p:cNvSpPr>
          <p:nvPr>
            <p:ph type="title"/>
          </p:nvPr>
        </p:nvSpPr>
        <p:spPr/>
        <p:txBody>
          <a:bodyPr/>
          <a:lstStyle/>
          <a:p>
            <a:r>
              <a:rPr lang="en-US"/>
              <a:t>Food pyramid for young children :</a:t>
            </a:r>
            <a:endParaRPr lang="fa-IR"/>
          </a:p>
        </p:txBody>
      </p:sp>
      <p:pic>
        <p:nvPicPr>
          <p:cNvPr id="4" name="تصویر 4">
            <a:extLst>
              <a:ext uri="{FF2B5EF4-FFF2-40B4-BE49-F238E27FC236}">
                <a16:creationId xmlns:a16="http://schemas.microsoft.com/office/drawing/2014/main" id="{7FC4DBBA-A71C-9B45-9225-1455707A12DF}"/>
              </a:ext>
            </a:extLst>
          </p:cNvPr>
          <p:cNvPicPr>
            <a:picLocks noGrp="1" noChangeAspect="1"/>
          </p:cNvPicPr>
          <p:nvPr>
            <p:ph sz="quarter" idx="13"/>
          </p:nvPr>
        </p:nvPicPr>
        <p:blipFill>
          <a:blip r:embed="rId2"/>
          <a:stretch>
            <a:fillRect/>
          </a:stretch>
        </p:blipFill>
        <p:spPr>
          <a:xfrm>
            <a:off x="2018110" y="1837765"/>
            <a:ext cx="7278748" cy="4240609"/>
          </a:xfrm>
        </p:spPr>
      </p:pic>
    </p:spTree>
    <p:extLst>
      <p:ext uri="{BB962C8B-B14F-4D97-AF65-F5344CB8AC3E}">
        <p14:creationId xmlns:p14="http://schemas.microsoft.com/office/powerpoint/2010/main" val="15422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8C14F9-E536-C94C-9D4C-91864DAE9F60}"/>
              </a:ext>
            </a:extLst>
          </p:cNvPr>
          <p:cNvSpPr>
            <a:spLocks noGrp="1"/>
          </p:cNvSpPr>
          <p:nvPr>
            <p:ph type="title"/>
          </p:nvPr>
        </p:nvSpPr>
        <p:spPr>
          <a:xfrm>
            <a:off x="0" y="0"/>
            <a:ext cx="10396882" cy="1151965"/>
          </a:xfrm>
        </p:spPr>
        <p:txBody>
          <a:bodyPr/>
          <a:lstStyle/>
          <a:p>
            <a:r>
              <a:rPr lang="en-US"/>
              <a:t>Plate for older adults :</a:t>
            </a:r>
            <a:endParaRPr lang="fa-IR"/>
          </a:p>
        </p:txBody>
      </p:sp>
      <p:pic>
        <p:nvPicPr>
          <p:cNvPr id="4" name="تصویر 4">
            <a:extLst>
              <a:ext uri="{FF2B5EF4-FFF2-40B4-BE49-F238E27FC236}">
                <a16:creationId xmlns:a16="http://schemas.microsoft.com/office/drawing/2014/main" id="{BDDF26B5-BEE1-D149-BED6-11CD1BE132C7}"/>
              </a:ext>
            </a:extLst>
          </p:cNvPr>
          <p:cNvPicPr>
            <a:picLocks noGrp="1" noChangeAspect="1"/>
          </p:cNvPicPr>
          <p:nvPr>
            <p:ph sz="quarter" idx="13"/>
          </p:nvPr>
        </p:nvPicPr>
        <p:blipFill>
          <a:blip r:embed="rId2"/>
          <a:stretch>
            <a:fillRect/>
          </a:stretch>
        </p:blipFill>
        <p:spPr>
          <a:xfrm>
            <a:off x="546497" y="1121453"/>
            <a:ext cx="9850385" cy="4615093"/>
          </a:xfrm>
        </p:spPr>
      </p:pic>
    </p:spTree>
    <p:extLst>
      <p:ext uri="{BB962C8B-B14F-4D97-AF65-F5344CB8AC3E}">
        <p14:creationId xmlns:p14="http://schemas.microsoft.com/office/powerpoint/2010/main" val="92220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3980CD-1972-F04D-8395-86813A48E748}"/>
              </a:ext>
            </a:extLst>
          </p:cNvPr>
          <p:cNvSpPr>
            <a:spLocks noGrp="1"/>
          </p:cNvSpPr>
          <p:nvPr>
            <p:ph type="title"/>
          </p:nvPr>
        </p:nvSpPr>
        <p:spPr>
          <a:xfrm>
            <a:off x="0" y="0"/>
            <a:ext cx="10396882" cy="1151965"/>
          </a:xfrm>
        </p:spPr>
        <p:txBody>
          <a:bodyPr/>
          <a:lstStyle/>
          <a:p>
            <a:r>
              <a:rPr lang="en-US"/>
              <a:t>Plate of children :</a:t>
            </a:r>
            <a:endParaRPr lang="fa-IR"/>
          </a:p>
        </p:txBody>
      </p:sp>
      <p:pic>
        <p:nvPicPr>
          <p:cNvPr id="4" name="تصویر 4">
            <a:extLst>
              <a:ext uri="{FF2B5EF4-FFF2-40B4-BE49-F238E27FC236}">
                <a16:creationId xmlns:a16="http://schemas.microsoft.com/office/drawing/2014/main" id="{BAB2EDD5-88A5-7348-AF61-7B52FF610493}"/>
              </a:ext>
            </a:extLst>
          </p:cNvPr>
          <p:cNvPicPr>
            <a:picLocks noGrp="1" noChangeAspect="1"/>
          </p:cNvPicPr>
          <p:nvPr>
            <p:ph sz="quarter" idx="13"/>
          </p:nvPr>
        </p:nvPicPr>
        <p:blipFill>
          <a:blip r:embed="rId2"/>
          <a:stretch>
            <a:fillRect/>
          </a:stretch>
        </p:blipFill>
        <p:spPr>
          <a:xfrm>
            <a:off x="1464470" y="1151965"/>
            <a:ext cx="8554640" cy="5023543"/>
          </a:xfrm>
        </p:spPr>
      </p:pic>
    </p:spTree>
    <p:extLst>
      <p:ext uri="{BB962C8B-B14F-4D97-AF65-F5344CB8AC3E}">
        <p14:creationId xmlns:p14="http://schemas.microsoft.com/office/powerpoint/2010/main" val="391236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2DC13C88-CA8E-1C4F-BDA4-A62F96A5B444}"/>
              </a:ext>
            </a:extLst>
          </p:cNvPr>
          <p:cNvPicPr>
            <a:picLocks noGrp="1" noChangeAspect="1"/>
          </p:cNvPicPr>
          <p:nvPr>
            <p:ph sz="quarter" idx="13"/>
          </p:nvPr>
        </p:nvPicPr>
        <p:blipFill>
          <a:blip r:embed="rId2"/>
          <a:stretch>
            <a:fillRect/>
          </a:stretch>
        </p:blipFill>
        <p:spPr>
          <a:xfrm>
            <a:off x="2383838" y="170656"/>
            <a:ext cx="7117349" cy="5547633"/>
          </a:xfrm>
        </p:spPr>
      </p:pic>
    </p:spTree>
    <p:extLst>
      <p:ext uri="{BB962C8B-B14F-4D97-AF65-F5344CB8AC3E}">
        <p14:creationId xmlns:p14="http://schemas.microsoft.com/office/powerpoint/2010/main" val="267896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8EEDF11F-9999-E040-A907-9845DE500262}"/>
              </a:ext>
            </a:extLst>
          </p:cNvPr>
          <p:cNvPicPr>
            <a:picLocks noGrp="1" noChangeAspect="1"/>
          </p:cNvPicPr>
          <p:nvPr>
            <p:ph sz="quarter" idx="13"/>
          </p:nvPr>
        </p:nvPicPr>
        <p:blipFill>
          <a:blip r:embed="rId2"/>
          <a:stretch>
            <a:fillRect/>
          </a:stretch>
        </p:blipFill>
        <p:spPr>
          <a:xfrm>
            <a:off x="1875236" y="0"/>
            <a:ext cx="8044278" cy="5493163"/>
          </a:xfrm>
        </p:spPr>
      </p:pic>
    </p:spTree>
    <p:extLst>
      <p:ext uri="{BB962C8B-B14F-4D97-AF65-F5344CB8AC3E}">
        <p14:creationId xmlns:p14="http://schemas.microsoft.com/office/powerpoint/2010/main" val="115926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B4D979CB-9468-D641-9A0F-7B5D08D4DAF6}"/>
              </a:ext>
            </a:extLst>
          </p:cNvPr>
          <p:cNvSpPr>
            <a:spLocks noGrp="1"/>
          </p:cNvSpPr>
          <p:nvPr>
            <p:ph sz="quarter" idx="13"/>
          </p:nvPr>
        </p:nvSpPr>
        <p:spPr>
          <a:xfrm>
            <a:off x="183572" y="989669"/>
            <a:ext cx="11142518" cy="4482877"/>
          </a:xfrm>
        </p:spPr>
        <p:txBody>
          <a:bodyPr anchor="t">
            <a:normAutofit fontScale="92500" lnSpcReduction="20000"/>
          </a:bodyPr>
          <a:lstStyle/>
          <a:p>
            <a:pPr marL="0" indent="0" algn="l" rtl="0">
              <a:buNone/>
            </a:pPr>
            <a:r>
              <a:rPr lang="af-ZA" b="0" i="0">
                <a:solidFill>
                  <a:srgbClr val="202122"/>
                </a:solidFill>
                <a:effectLst/>
                <a:latin typeface="-apple-system"/>
              </a:rPr>
              <a:t>Amid high </a:t>
            </a:r>
            <a:r>
              <a:rPr lang="af-ZA" b="0" i="0" u="none" strike="noStrike">
                <a:solidFill>
                  <a:srgbClr val="6B4BA1"/>
                </a:solidFill>
                <a:effectLst/>
                <a:latin typeface="-apple-system"/>
                <a:hlinkClick r:id="rId2" tooltip="Food prices"/>
              </a:rPr>
              <a:t>food prices</a:t>
            </a:r>
            <a:r>
              <a:rPr lang="af-ZA" b="0" i="0">
                <a:solidFill>
                  <a:srgbClr val="202122"/>
                </a:solidFill>
                <a:effectLst/>
                <a:latin typeface="-apple-system"/>
              </a:rPr>
              <a:t> in 1972, </a:t>
            </a:r>
            <a:r>
              <a:rPr lang="af-ZA" b="0" i="0" u="none" strike="noStrike">
                <a:solidFill>
                  <a:srgbClr val="6B4BA1"/>
                </a:solidFill>
                <a:effectLst/>
                <a:latin typeface="-apple-system"/>
                <a:hlinkClick r:id="rId3" tooltip="Sweden"/>
              </a:rPr>
              <a:t>Sweden</a:t>
            </a:r>
            <a:r>
              <a:rPr lang="af-ZA" b="0" i="0">
                <a:solidFill>
                  <a:srgbClr val="202122"/>
                </a:solidFill>
                <a:effectLst/>
                <a:latin typeface="-apple-system"/>
              </a:rPr>
              <a:t>'s </a:t>
            </a:r>
            <a:r>
              <a:rPr lang="af-ZA" b="0" i="0" u="none" strike="noStrike">
                <a:solidFill>
                  <a:srgbClr val="6B4BA1"/>
                </a:solidFill>
                <a:effectLst/>
                <a:latin typeface="-apple-system"/>
                <a:hlinkClick r:id="rId4" tooltip="National Board of Health and Welfare (Sweden)"/>
              </a:rPr>
              <a:t>National Board of Health and Welfare</a:t>
            </a:r>
            <a:r>
              <a:rPr lang="af-ZA" b="0" i="0">
                <a:solidFill>
                  <a:srgbClr val="202122"/>
                </a:solidFill>
                <a:effectLst/>
                <a:latin typeface="-apple-system"/>
              </a:rPr>
              <a:t>developed the idea of "basic foods" that were both cheap and nutritious, and "supplemental foods" that added nutrition missing from the basic foods. Anna-Britt Agnsäter, chief of the "test kitchen" for </a:t>
            </a:r>
            <a:r>
              <a:rPr lang="af-ZA" b="0" i="0" u="none" strike="noStrike">
                <a:solidFill>
                  <a:srgbClr val="6B4BA1"/>
                </a:solidFill>
                <a:effectLst/>
                <a:latin typeface="-apple-system"/>
                <a:hlinkClick r:id="rId5" tooltip="Kooperativa Förbundet"/>
              </a:rPr>
              <a:t>Kooperativa Förbundet</a:t>
            </a:r>
            <a:r>
              <a:rPr lang="af-ZA" b="0" i="0">
                <a:solidFill>
                  <a:srgbClr val="202122"/>
                </a:solidFill>
                <a:effectLst/>
                <a:latin typeface="-apple-system"/>
              </a:rPr>
              <a:t> (a cooperative Swedish retail chain), held a lecture the next year on how to illustrate these food groups. Attendee Fjalar Clemes suggested a triangle displaying basic foods at the base. Agnsäter developed the idea into the first food pyramid, which was introduced to the public in 1974 in KF's </a:t>
            </a:r>
            <a:r>
              <a:rPr lang="af-ZA" b="0" i="1" u="none" strike="noStrike">
                <a:solidFill>
                  <a:srgbClr val="6B4BA1"/>
                </a:solidFill>
                <a:effectLst/>
                <a:latin typeface="inherit"/>
                <a:hlinkClick r:id="rId6" tooltip="sv:Vi (tidning)"/>
              </a:rPr>
              <a:t>Vi</a:t>
            </a:r>
            <a:r>
              <a:rPr lang="af-ZA" b="0" i="0">
                <a:solidFill>
                  <a:srgbClr val="202122"/>
                </a:solidFill>
                <a:effectLst/>
                <a:latin typeface="-apple-system"/>
              </a:rPr>
              <a:t>magazine.</a:t>
            </a:r>
            <a:r>
              <a:rPr lang="af-ZA" b="0" i="0" u="none" strike="noStrike" baseline="30000">
                <a:solidFill>
                  <a:srgbClr val="6B4BA1"/>
                </a:solidFill>
                <a:effectLst/>
                <a:latin typeface="inherit"/>
                <a:hlinkClick r:id="rId7"/>
              </a:rPr>
              <a:t>[3]</a:t>
            </a:r>
            <a:r>
              <a:rPr lang="af-ZA" b="0" i="0" u="none" strike="noStrike" baseline="30000">
                <a:solidFill>
                  <a:srgbClr val="6B4BA1"/>
                </a:solidFill>
                <a:effectLst/>
                <a:latin typeface="inherit"/>
                <a:hlinkClick r:id="rId8"/>
              </a:rPr>
              <a:t>[4]</a:t>
            </a:r>
            <a:r>
              <a:rPr lang="af-ZA" b="0" i="0" u="none" strike="noStrike" baseline="30000">
                <a:solidFill>
                  <a:srgbClr val="6B4BA1"/>
                </a:solidFill>
                <a:effectLst/>
                <a:latin typeface="inherit"/>
                <a:hlinkClick r:id="rId9"/>
              </a:rPr>
              <a:t>[5]</a:t>
            </a:r>
            <a:r>
              <a:rPr lang="af-ZA" b="0" i="0">
                <a:solidFill>
                  <a:srgbClr val="202122"/>
                </a:solidFill>
                <a:effectLst/>
                <a:latin typeface="-apple-system"/>
              </a:rPr>
              <a:t> The pyramid was divided into basic foods at the base, including </a:t>
            </a:r>
            <a:r>
              <a:rPr lang="af-ZA" b="0" i="0" u="none" strike="noStrike">
                <a:solidFill>
                  <a:srgbClr val="6B4BA1"/>
                </a:solidFill>
                <a:effectLst/>
                <a:latin typeface="-apple-system"/>
                <a:hlinkClick r:id="rId10" tooltip="Milk"/>
              </a:rPr>
              <a:t>milk</a:t>
            </a:r>
            <a:r>
              <a:rPr lang="af-ZA" b="0" i="0">
                <a:solidFill>
                  <a:srgbClr val="202122"/>
                </a:solidFill>
                <a:effectLst/>
                <a:latin typeface="-apple-system"/>
              </a:rPr>
              <a:t>, </a:t>
            </a:r>
            <a:r>
              <a:rPr lang="af-ZA" b="0" i="0" u="none" strike="noStrike">
                <a:solidFill>
                  <a:srgbClr val="6B4BA1"/>
                </a:solidFill>
                <a:effectLst/>
                <a:latin typeface="-apple-system"/>
                <a:hlinkClick r:id="rId11" tooltip="Cheese"/>
              </a:rPr>
              <a:t>cheese</a:t>
            </a:r>
            <a:r>
              <a:rPr lang="af-ZA" b="0" i="0">
                <a:solidFill>
                  <a:srgbClr val="202122"/>
                </a:solidFill>
                <a:effectLst/>
                <a:latin typeface="-apple-system"/>
              </a:rPr>
              <a:t>, </a:t>
            </a:r>
            <a:r>
              <a:rPr lang="af-ZA" b="0" i="0" u="none" strike="noStrike">
                <a:solidFill>
                  <a:srgbClr val="6B4BA1"/>
                </a:solidFill>
                <a:effectLst/>
                <a:latin typeface="-apple-system"/>
                <a:hlinkClick r:id="rId12" tooltip="Margarine"/>
              </a:rPr>
              <a:t>margarine</a:t>
            </a:r>
            <a:r>
              <a:rPr lang="af-ZA" b="0" i="0">
                <a:solidFill>
                  <a:srgbClr val="202122"/>
                </a:solidFill>
                <a:effectLst/>
                <a:latin typeface="-apple-system"/>
              </a:rPr>
              <a:t>, </a:t>
            </a:r>
            <a:r>
              <a:rPr lang="af-ZA" b="0" i="0" u="none" strike="noStrike">
                <a:solidFill>
                  <a:srgbClr val="6B4BA1"/>
                </a:solidFill>
                <a:effectLst/>
                <a:latin typeface="-apple-system"/>
                <a:hlinkClick r:id="rId13" tooltip="Bread"/>
              </a:rPr>
              <a:t>bread</a:t>
            </a:r>
            <a:r>
              <a:rPr lang="af-ZA" b="0" i="0">
                <a:solidFill>
                  <a:srgbClr val="202122"/>
                </a:solidFill>
                <a:effectLst/>
                <a:latin typeface="-apple-system"/>
              </a:rPr>
              <a:t>, </a:t>
            </a:r>
            <a:r>
              <a:rPr lang="af-ZA" b="0" i="0" u="none" strike="noStrike">
                <a:solidFill>
                  <a:srgbClr val="6B4BA1"/>
                </a:solidFill>
                <a:effectLst/>
                <a:latin typeface="-apple-system"/>
                <a:hlinkClick r:id="rId14" tooltip="Cereals"/>
              </a:rPr>
              <a:t>cereals</a:t>
            </a:r>
            <a:r>
              <a:rPr lang="af-ZA" b="0" i="0">
                <a:solidFill>
                  <a:srgbClr val="202122"/>
                </a:solidFill>
                <a:effectLst/>
                <a:latin typeface="-apple-system"/>
              </a:rPr>
              <a:t> and </a:t>
            </a:r>
            <a:r>
              <a:rPr lang="af-ZA" b="0" i="0" u="none" strike="noStrike">
                <a:solidFill>
                  <a:srgbClr val="6B4BA1"/>
                </a:solidFill>
                <a:effectLst/>
                <a:latin typeface="-apple-system"/>
                <a:hlinkClick r:id="rId15" tooltip="Potato"/>
              </a:rPr>
              <a:t>potato</a:t>
            </a:r>
            <a:r>
              <a:rPr lang="af-ZA" b="0" i="0">
                <a:solidFill>
                  <a:srgbClr val="202122"/>
                </a:solidFill>
                <a:effectLst/>
                <a:latin typeface="-apple-system"/>
              </a:rPr>
              <a:t>; a large section of supplemental vegetables and fruit; and an apex of supplemental meat, fish and </a:t>
            </a:r>
            <a:r>
              <a:rPr lang="af-ZA" b="0" i="0" u="none" strike="noStrike">
                <a:solidFill>
                  <a:srgbClr val="6B4BA1"/>
                </a:solidFill>
                <a:effectLst/>
                <a:latin typeface="-apple-system"/>
                <a:hlinkClick r:id="rId16" tooltip="Egg"/>
              </a:rPr>
              <a:t>egg</a:t>
            </a:r>
            <a:r>
              <a:rPr lang="af-ZA" b="0" i="0">
                <a:solidFill>
                  <a:srgbClr val="202122"/>
                </a:solidFill>
                <a:effectLst/>
                <a:latin typeface="-apple-system"/>
              </a:rPr>
              <a:t>. The pyramid competed with the National Board's "dietary circle," which KF saw as problematic for resembling a cake divided into seven slices, and for not indicating how much of each food should be eaten. While the Board distanced itself from the pyramid, KF continued to promote it. Food pyramids were developed in other </a:t>
            </a:r>
            <a:r>
              <a:rPr lang="af-ZA" b="0" i="0" u="none" strike="noStrike">
                <a:solidFill>
                  <a:srgbClr val="6B4BA1"/>
                </a:solidFill>
                <a:effectLst/>
                <a:latin typeface="-apple-system"/>
                <a:hlinkClick r:id="rId17" tooltip="Scandinavia"/>
              </a:rPr>
              <a:t>Scandinavian</a:t>
            </a:r>
            <a:r>
              <a:rPr lang="af-ZA" b="0" i="0">
                <a:solidFill>
                  <a:srgbClr val="202122"/>
                </a:solidFill>
                <a:effectLst/>
                <a:latin typeface="-apple-system"/>
              </a:rPr>
              <a:t> countries, as well as </a:t>
            </a:r>
            <a:r>
              <a:rPr lang="af-ZA" b="0" i="0" u="none" strike="noStrike">
                <a:solidFill>
                  <a:srgbClr val="6B4BA1"/>
                </a:solidFill>
                <a:effectLst/>
                <a:latin typeface="-apple-system"/>
                <a:hlinkClick r:id="rId18" tooltip="West Germany"/>
              </a:rPr>
              <a:t>West Germany</a:t>
            </a:r>
            <a:r>
              <a:rPr lang="af-ZA" b="0" i="0">
                <a:solidFill>
                  <a:srgbClr val="202122"/>
                </a:solidFill>
                <a:effectLst/>
                <a:latin typeface="-apple-system"/>
              </a:rPr>
              <a:t>, </a:t>
            </a:r>
            <a:r>
              <a:rPr lang="af-ZA" b="0" i="0" u="none" strike="noStrike">
                <a:solidFill>
                  <a:srgbClr val="6B4BA1"/>
                </a:solidFill>
                <a:effectLst/>
                <a:latin typeface="-apple-system"/>
                <a:hlinkClick r:id="rId19" tooltip="Japan"/>
              </a:rPr>
              <a:t>Japan</a:t>
            </a:r>
            <a:r>
              <a:rPr lang="af-ZA" b="0" i="0">
                <a:solidFill>
                  <a:srgbClr val="202122"/>
                </a:solidFill>
                <a:effectLst/>
                <a:latin typeface="-apple-system"/>
              </a:rPr>
              <a:t> and </a:t>
            </a:r>
            <a:r>
              <a:rPr lang="af-ZA" b="0" i="0" u="none" strike="noStrike">
                <a:solidFill>
                  <a:srgbClr val="6B4BA1"/>
                </a:solidFill>
                <a:effectLst/>
                <a:latin typeface="-apple-system"/>
                <a:hlinkClick r:id="rId20" tooltip="Sri Lanka"/>
              </a:rPr>
              <a:t>Sri Lanka</a:t>
            </a:r>
            <a:r>
              <a:rPr lang="af-ZA" b="0" i="0">
                <a:solidFill>
                  <a:srgbClr val="202122"/>
                </a:solidFill>
                <a:effectLst/>
                <a:latin typeface="-apple-system"/>
              </a:rPr>
              <a:t>. The United States later developed its first food pyramid in 1992</a:t>
            </a:r>
            <a:endParaRPr lang="fa-IR"/>
          </a:p>
        </p:txBody>
      </p:sp>
    </p:spTree>
    <p:extLst>
      <p:ext uri="{BB962C8B-B14F-4D97-AF65-F5344CB8AC3E}">
        <p14:creationId xmlns:p14="http://schemas.microsoft.com/office/powerpoint/2010/main" val="269612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0BDCDD-2842-C548-96B7-AB1E5D126053}"/>
              </a:ext>
            </a:extLst>
          </p:cNvPr>
          <p:cNvSpPr>
            <a:spLocks noGrp="1"/>
          </p:cNvSpPr>
          <p:nvPr>
            <p:ph type="title"/>
          </p:nvPr>
        </p:nvSpPr>
        <p:spPr/>
        <p:txBody>
          <a:bodyPr>
            <a:normAutofit fontScale="90000"/>
          </a:bodyPr>
          <a:lstStyle/>
          <a:p>
            <a:br>
              <a:rPr lang="af-ZA" b="1" i="0">
                <a:solidFill>
                  <a:srgbClr val="202122"/>
                </a:solidFill>
                <a:effectLst/>
                <a:latin typeface="inherit"/>
              </a:rPr>
            </a:br>
            <a:r>
              <a:rPr lang="af-ZA" b="1" i="0">
                <a:solidFill>
                  <a:srgbClr val="202122"/>
                </a:solidFill>
                <a:effectLst/>
                <a:latin typeface="inherit"/>
              </a:rPr>
              <a:t>Food pyramid published by the WHO and FAO</a:t>
            </a:r>
            <a:br>
              <a:rPr lang="af-ZA" b="1" i="0">
                <a:solidFill>
                  <a:srgbClr val="202122"/>
                </a:solidFill>
                <a:effectLst/>
                <a:latin typeface="Linux Libertine"/>
              </a:rPr>
            </a:br>
            <a:endParaRPr lang="fa-IR"/>
          </a:p>
        </p:txBody>
      </p:sp>
      <p:sp>
        <p:nvSpPr>
          <p:cNvPr id="3" name="نگهدارنده مکان محتوا 2">
            <a:extLst>
              <a:ext uri="{FF2B5EF4-FFF2-40B4-BE49-F238E27FC236}">
                <a16:creationId xmlns:a16="http://schemas.microsoft.com/office/drawing/2014/main" id="{6FCFDFAD-1592-0748-B792-FBD96BD11624}"/>
              </a:ext>
            </a:extLst>
          </p:cNvPr>
          <p:cNvSpPr>
            <a:spLocks noGrp="1"/>
          </p:cNvSpPr>
          <p:nvPr>
            <p:ph sz="quarter" idx="13"/>
          </p:nvPr>
        </p:nvSpPr>
        <p:spPr/>
        <p:txBody>
          <a:bodyPr anchor="t">
            <a:normAutofit fontScale="70000" lnSpcReduction="20000"/>
          </a:bodyPr>
          <a:lstStyle/>
          <a:p>
            <a:pPr fontAlgn="base"/>
            <a:br>
              <a:rPr lang="af-ZA" b="1" i="0" u="none" strike="noStrike">
                <a:solidFill>
                  <a:srgbClr val="202122"/>
                </a:solidFill>
                <a:effectLst/>
                <a:latin typeface="inherit"/>
                <a:hlinkClick r:id="rId2" tooltip="Edit section: Food pyramid published by the WHO and FAO"/>
              </a:rPr>
            </a:br>
            <a:r>
              <a:rPr lang="af-ZA" b="1" i="0" u="none" strike="noStrike">
                <a:solidFill>
                  <a:srgbClr val="202122"/>
                </a:solidFill>
                <a:effectLst/>
                <a:latin typeface="inherit"/>
                <a:hlinkClick r:id="rId2" tooltip="Edit section: Food pyramid published by the WHO and FAO"/>
              </a:rPr>
              <a:t>Edit</a:t>
            </a:r>
            <a:endParaRPr lang="af-ZA" b="1" i="0">
              <a:solidFill>
                <a:srgbClr val="202122"/>
              </a:solidFill>
              <a:effectLst/>
              <a:latin typeface="Linux Libertine"/>
            </a:endParaRPr>
          </a:p>
          <a:p>
            <a:pPr fontAlgn="base"/>
            <a:r>
              <a:rPr lang="af-ZA">
                <a:effectLst/>
                <a:latin typeface="inherit"/>
              </a:rPr>
              <a:t>The </a:t>
            </a:r>
            <a:r>
              <a:rPr lang="af-ZA" u="none" strike="noStrike">
                <a:solidFill>
                  <a:srgbClr val="6B4BA1"/>
                </a:solidFill>
                <a:effectLst/>
                <a:latin typeface="inherit"/>
                <a:hlinkClick r:id="rId3" tooltip="World Health Organization"/>
              </a:rPr>
              <a:t>World Health Organization</a:t>
            </a:r>
            <a:r>
              <a:rPr lang="af-ZA">
                <a:effectLst/>
                <a:latin typeface="inherit"/>
              </a:rPr>
              <a:t>, in conjunction with the Food and Agriculture Organization, published guidelines that can be effectively represented in a food pyramid relating to objectives in order to prevent obesity, improper nutrition, chronic diseases and dental caries based on meta-analysis </a:t>
            </a:r>
            <a:r>
              <a:rPr lang="af-ZA" b="0" i="0" u="none" strike="noStrike" baseline="30000">
                <a:solidFill>
                  <a:srgbClr val="6B4BA1"/>
                </a:solidFill>
                <a:effectLst/>
                <a:latin typeface="inherit"/>
                <a:hlinkClick r:id="rId4"/>
              </a:rPr>
              <a:t>[8]</a:t>
            </a:r>
            <a:r>
              <a:rPr lang="af-ZA" b="0" i="0" u="none" strike="noStrike" baseline="30000">
                <a:solidFill>
                  <a:srgbClr val="6B4BA1"/>
                </a:solidFill>
                <a:effectLst/>
                <a:latin typeface="inherit"/>
                <a:hlinkClick r:id="rId5"/>
              </a:rPr>
              <a:t>[9]</a:t>
            </a:r>
            <a:r>
              <a:rPr lang="af-ZA">
                <a:effectLst/>
                <a:latin typeface="inherit"/>
              </a:rPr>
              <a:t>though they represent it as a table rather than as a "pyramid". The structure is similar in some respects to the USDA food pyramid, but there are clear distinctions between types of fats, and a more dramatic distinction where carbohydrates are categorized on the basis of </a:t>
            </a:r>
            <a:r>
              <a:rPr lang="af-ZA" u="none" strike="noStrike">
                <a:solidFill>
                  <a:srgbClr val="6B4BA1"/>
                </a:solidFill>
                <a:effectLst/>
                <a:latin typeface="inherit"/>
                <a:hlinkClick r:id="rId6" tooltip="Free sugar"/>
              </a:rPr>
              <a:t>free sugars</a:t>
            </a:r>
            <a:r>
              <a:rPr lang="af-ZA">
                <a:effectLst/>
                <a:latin typeface="inherit"/>
              </a:rPr>
              <a:t> versus sugars in their natural form. Some food substances are singled out due to the impact on the target issues that the "pyramid" is meant to address. In a later revision, however, some recommendations are omitted as they automatically follow other recommendations while other sub-categories are added. The reports quoted here explain that where there is no stated lower limit in the table below, there is </a:t>
            </a:r>
            <a:r>
              <a:rPr lang="af-ZA" i="1">
                <a:effectLst/>
                <a:latin typeface="inherit"/>
              </a:rPr>
              <a:t>no</a:t>
            </a:r>
            <a:r>
              <a:rPr lang="af-ZA">
                <a:effectLst/>
                <a:latin typeface="inherit"/>
              </a:rPr>
              <a:t> requirement for that nutrient in the diet</a:t>
            </a:r>
          </a:p>
          <a:p>
            <a:pPr marL="0" indent="0" algn="l" rtl="0">
              <a:buNone/>
            </a:pPr>
            <a:endParaRPr lang="af-ZA" b="1" i="0">
              <a:solidFill>
                <a:srgbClr val="202122"/>
              </a:solidFill>
              <a:effectLst/>
              <a:latin typeface="Linux Libertine"/>
            </a:endParaRPr>
          </a:p>
        </p:txBody>
      </p:sp>
    </p:spTree>
    <p:extLst>
      <p:ext uri="{BB962C8B-B14F-4D97-AF65-F5344CB8AC3E}">
        <p14:creationId xmlns:p14="http://schemas.microsoft.com/office/powerpoint/2010/main" val="280690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a16="http://schemas.microsoft.com/office/drawing/2014/main" id="{DF075068-D58A-0A40-BE70-6B477A400D39}"/>
              </a:ext>
            </a:extLst>
          </p:cNvPr>
          <p:cNvPicPr>
            <a:picLocks noGrp="1" noChangeAspect="1"/>
          </p:cNvPicPr>
          <p:nvPr>
            <p:ph sz="quarter" idx="13"/>
          </p:nvPr>
        </p:nvPicPr>
        <p:blipFill>
          <a:blip r:embed="rId2"/>
          <a:stretch>
            <a:fillRect/>
          </a:stretch>
        </p:blipFill>
        <p:spPr>
          <a:xfrm>
            <a:off x="2594273" y="0"/>
            <a:ext cx="6585446" cy="5423848"/>
          </a:xfrm>
        </p:spPr>
      </p:pic>
    </p:spTree>
    <p:extLst>
      <p:ext uri="{BB962C8B-B14F-4D97-AF65-F5344CB8AC3E}">
        <p14:creationId xmlns:p14="http://schemas.microsoft.com/office/powerpoint/2010/main" val="379614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1980B4F7-1D8A-EC45-80A2-1D51267FD386}"/>
              </a:ext>
            </a:extLst>
          </p:cNvPr>
          <p:cNvPicPr>
            <a:picLocks noGrp="1" noChangeAspect="1"/>
          </p:cNvPicPr>
          <p:nvPr>
            <p:ph sz="quarter" idx="13"/>
          </p:nvPr>
        </p:nvPicPr>
        <p:blipFill>
          <a:blip r:embed="rId2"/>
          <a:stretch>
            <a:fillRect/>
          </a:stretch>
        </p:blipFill>
        <p:spPr>
          <a:xfrm>
            <a:off x="1285876" y="183885"/>
            <a:ext cx="5613797" cy="5418667"/>
          </a:xfrm>
        </p:spPr>
      </p:pic>
      <p:pic>
        <p:nvPicPr>
          <p:cNvPr id="5" name="تصویر 5">
            <a:extLst>
              <a:ext uri="{FF2B5EF4-FFF2-40B4-BE49-F238E27FC236}">
                <a16:creationId xmlns:a16="http://schemas.microsoft.com/office/drawing/2014/main" id="{D302B487-0DB0-BE4B-902C-F7A7A6759465}"/>
              </a:ext>
            </a:extLst>
          </p:cNvPr>
          <p:cNvPicPr>
            <a:picLocks noChangeAspect="1"/>
          </p:cNvPicPr>
          <p:nvPr/>
        </p:nvPicPr>
        <p:blipFill>
          <a:blip r:embed="rId3"/>
          <a:stretch>
            <a:fillRect/>
          </a:stretch>
        </p:blipFill>
        <p:spPr>
          <a:xfrm>
            <a:off x="6899673" y="183885"/>
            <a:ext cx="3429492" cy="5418667"/>
          </a:xfrm>
          <a:prstGeom prst="rect">
            <a:avLst/>
          </a:prstGeom>
        </p:spPr>
      </p:pic>
    </p:spTree>
    <p:extLst>
      <p:ext uri="{BB962C8B-B14F-4D97-AF65-F5344CB8AC3E}">
        <p14:creationId xmlns:p14="http://schemas.microsoft.com/office/powerpoint/2010/main" val="40715027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رویداد اصلی">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35</Slides>
  <Notes>0</Notes>
  <HiddenSlides>0</HiddenSlides>
  <ScaleCrop>false</ScaleCrop>
  <HeadingPairs>
    <vt:vector size="4" baseType="variant">
      <vt:variant>
        <vt:lpstr>طرح زمینه</vt:lpstr>
      </vt:variant>
      <vt:variant>
        <vt:i4>1</vt:i4>
      </vt:variant>
      <vt:variant>
        <vt:lpstr>عنوان های اسلاید</vt:lpstr>
      </vt:variant>
      <vt:variant>
        <vt:i4>35</vt:i4>
      </vt:variant>
    </vt:vector>
  </HeadingPairs>
  <TitlesOfParts>
    <vt:vector size="36" baseType="lpstr">
      <vt:lpstr>رویداد اصلی</vt:lpstr>
      <vt:lpstr>Name : fatemeh aghamohseni class : 201 subject : food pyramids</vt:lpstr>
      <vt:lpstr>ارائه PowerPoint</vt:lpstr>
      <vt:lpstr>Food pyramid (nutrition) </vt:lpstr>
      <vt:lpstr>ارائه PowerPoint</vt:lpstr>
      <vt:lpstr>ارائه PowerPoint</vt:lpstr>
      <vt:lpstr>ارائه PowerPoint</vt:lpstr>
      <vt:lpstr> Food pyramid published by the WHO and FAO </vt:lpstr>
      <vt:lpstr>ارائه PowerPoint</vt:lpstr>
      <vt:lpstr>ارائه PowerPoint</vt:lpstr>
      <vt:lpstr>ارائه PowerPoint</vt:lpstr>
      <vt:lpstr>ارائه PowerPoint</vt:lpstr>
      <vt:lpstr> USDA food pyramid </vt:lpstr>
      <vt:lpstr>ارائه PowerPoint</vt:lpstr>
      <vt:lpstr>Vegetables</vt:lpstr>
      <vt:lpstr>Grains</vt:lpstr>
      <vt:lpstr>Fruits</vt:lpstr>
      <vt:lpstr>Oils and sweets</vt:lpstr>
      <vt:lpstr>Dairy</vt:lpstr>
      <vt:lpstr>Meat and beans</vt:lpstr>
      <vt:lpstr>Controversy</vt:lpstr>
      <vt:lpstr>ارائه PowerPoint</vt:lpstr>
      <vt:lpstr>ارائه PowerPoint</vt:lpstr>
      <vt:lpstr>ارائه PowerPoint</vt:lpstr>
      <vt:lpstr>ارائه PowerPoint</vt:lpstr>
      <vt:lpstr>ارائه PowerPoint</vt:lpstr>
      <vt:lpstr>My Plate</vt:lpstr>
      <vt:lpstr>ارائه PowerPoint</vt:lpstr>
      <vt:lpstr>Sime pictures of Food pyramids :</vt:lpstr>
      <vt:lpstr>ارائه PowerPoint</vt:lpstr>
      <vt:lpstr>ارائه PowerPoint</vt:lpstr>
      <vt:lpstr>ارائه PowerPoint</vt:lpstr>
      <vt:lpstr>Food pyramid for Kids :</vt:lpstr>
      <vt:lpstr>Food pyramid for young children :</vt:lpstr>
      <vt:lpstr>Plate for older adults :</vt:lpstr>
      <vt:lpstr>Plate of children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 fatemeh aghamohseni class : 201 subject : food pyramid</dc:title>
  <dc:creator>989196978683</dc:creator>
  <cp:lastModifiedBy>989196978683</cp:lastModifiedBy>
  <cp:revision>6</cp:revision>
  <dcterms:created xsi:type="dcterms:W3CDTF">2020-11-08T08:45:39Z</dcterms:created>
  <dcterms:modified xsi:type="dcterms:W3CDTF">2020-12-30T11:17:10Z</dcterms:modified>
</cp:coreProperties>
</file>